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64" r:id="rId5"/>
    <p:sldMasterId id="2147483789" r:id="rId6"/>
    <p:sldMasterId id="2147483802" r:id="rId7"/>
    <p:sldMasterId id="2147483815" r:id="rId8"/>
    <p:sldMasterId id="2147483828" r:id="rId9"/>
    <p:sldMasterId id="2147483841" r:id="rId10"/>
    <p:sldMasterId id="2147483854" r:id="rId11"/>
    <p:sldMasterId id="2147483867" r:id="rId12"/>
    <p:sldMasterId id="2147483880" r:id="rId13"/>
  </p:sldMasterIdLst>
  <p:notesMasterIdLst>
    <p:notesMasterId r:id="rId62"/>
  </p:notesMasterIdLst>
  <p:sldIdLst>
    <p:sldId id="302" r:id="rId14"/>
    <p:sldId id="262" r:id="rId15"/>
    <p:sldId id="260" r:id="rId16"/>
    <p:sldId id="261" r:id="rId17"/>
    <p:sldId id="295" r:id="rId18"/>
    <p:sldId id="264" r:id="rId19"/>
    <p:sldId id="280" r:id="rId20"/>
    <p:sldId id="265" r:id="rId21"/>
    <p:sldId id="311" r:id="rId22"/>
    <p:sldId id="266" r:id="rId23"/>
    <p:sldId id="312" r:id="rId24"/>
    <p:sldId id="326" r:id="rId25"/>
    <p:sldId id="267" r:id="rId26"/>
    <p:sldId id="279" r:id="rId27"/>
    <p:sldId id="300" r:id="rId28"/>
    <p:sldId id="268" r:id="rId29"/>
    <p:sldId id="278" r:id="rId30"/>
    <p:sldId id="310" r:id="rId31"/>
    <p:sldId id="269" r:id="rId32"/>
    <p:sldId id="307" r:id="rId33"/>
    <p:sldId id="298" r:id="rId34"/>
    <p:sldId id="271" r:id="rId35"/>
    <p:sldId id="306" r:id="rId36"/>
    <p:sldId id="315" r:id="rId37"/>
    <p:sldId id="324" r:id="rId38"/>
    <p:sldId id="272" r:id="rId39"/>
    <p:sldId id="281" r:id="rId40"/>
    <p:sldId id="309" r:id="rId41"/>
    <p:sldId id="273" r:id="rId42"/>
    <p:sldId id="296" r:id="rId43"/>
    <p:sldId id="308" r:id="rId44"/>
    <p:sldId id="287" r:id="rId45"/>
    <p:sldId id="313" r:id="rId46"/>
    <p:sldId id="263" r:id="rId47"/>
    <p:sldId id="276" r:id="rId48"/>
    <p:sldId id="277" r:id="rId49"/>
    <p:sldId id="274" r:id="rId50"/>
    <p:sldId id="316" r:id="rId51"/>
    <p:sldId id="270" r:id="rId52"/>
    <p:sldId id="290" r:id="rId53"/>
    <p:sldId id="282" r:id="rId54"/>
    <p:sldId id="301" r:id="rId55"/>
    <p:sldId id="320" r:id="rId56"/>
    <p:sldId id="318" r:id="rId57"/>
    <p:sldId id="322" r:id="rId58"/>
    <p:sldId id="325" r:id="rId59"/>
    <p:sldId id="323" r:id="rId60"/>
    <p:sldId id="304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C8580-C45C-4E5C-965B-11FD284065B3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A2B70-C56C-4064-AF32-2EB95E119A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23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A2B70-C56C-4064-AF32-2EB95E119A4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A2B70-C56C-4064-AF32-2EB95E119A4D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6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BBEC-2C2C-4C70-A508-1E20F6C28F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897A-AED0-4048-B31B-C74B0F3D0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502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6927-5A04-4353-B108-5FFF2BA899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BB577-7D66-4087-9B47-1CC7444859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06179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846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05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794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651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760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183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41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158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1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3D8A-43FE-4FDE-B155-B6EA830821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D995-FAC2-4D1A-8426-8F8C8714EB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1168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208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237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024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064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752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294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447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432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63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54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712C-FADC-41DD-94D1-918BFFBFD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9482-7EF8-4F7C-80F3-767E40DE73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0830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59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654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515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831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246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229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72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826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847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4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BBEC-2C2C-4C70-A508-1E20F6C28F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897A-AED0-4048-B31B-C74B0F3D0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6391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717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417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035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249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47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64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512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491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71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05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541C-6544-4E2A-AF8C-9D5920E846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49FFF-7D4C-4E3B-9A8E-DB7B2BF06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9358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318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30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193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851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639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39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430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31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007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5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0B00-EEE8-4538-8601-8F833963D8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CC72-5579-445A-8709-EAD925F518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65423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790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830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947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630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798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2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E8D8-4F17-4C89-A399-1327B26924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20DF6-7801-41DF-93E9-A3AE667FE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240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3DF6-E3B5-41BC-B6AF-A1FED07C7D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52F7-50B3-4B6B-A35A-7972C980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332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0F79-FC49-46D0-B567-035BEC7FD5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4BB5D-3C38-46C5-A4E5-1ABDC44A9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1599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E4576-E20C-487C-BF20-3958219178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700E-500E-4D6F-9142-FA80A7BA95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121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541C-6544-4E2A-AF8C-9D5920E846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49FFF-7D4C-4E3B-9A8E-DB7B2BF06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565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C31C0-2B48-4027-A784-74887132E2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5B8E-9548-4691-82ED-1D8908A68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4999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8FDA-BB79-4F84-A80C-0D298FE668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23460-AAE0-4219-8DC3-40F4DBA012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102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6927-5A04-4353-B108-5FFF2BA899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BB577-7D66-4087-9B47-1CC7444859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4391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3D8A-43FE-4FDE-B155-B6EA830821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D995-FAC2-4D1A-8426-8F8C8714EB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615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712C-FADC-41DD-94D1-918BFFBFD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9482-7EF8-4F7C-80F3-767E40DE73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21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BBEC-2C2C-4C70-A508-1E20F6C28F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897A-AED0-4048-B31B-C74B0F3D0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474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541C-6544-4E2A-AF8C-9D5920E846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49FFF-7D4C-4E3B-9A8E-DB7B2BF06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791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0B00-EEE8-4538-8601-8F833963D8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CC72-5579-445A-8709-EAD925F518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8624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E8D8-4F17-4C89-A399-1327B26924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20DF6-7801-41DF-93E9-A3AE667FE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4290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3DF6-E3B5-41BC-B6AF-A1FED07C7D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52F7-50B3-4B6B-A35A-7972C980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9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0B00-EEE8-4538-8601-8F833963D8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CC72-5579-445A-8709-EAD925F518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4353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0F79-FC49-46D0-B567-035BEC7FD5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4BB5D-3C38-46C5-A4E5-1ABDC44A9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48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E4576-E20C-487C-BF20-3958219178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700E-500E-4D6F-9142-FA80A7BA95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1749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C31C0-2B48-4027-A784-74887132E2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5B8E-9548-4691-82ED-1D8908A68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732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8FDA-BB79-4F84-A80C-0D298FE668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23460-AAE0-4219-8DC3-40F4DBA012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026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6927-5A04-4353-B108-5FFF2BA899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BB577-7D66-4087-9B47-1CC7444859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49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3D8A-43FE-4FDE-B155-B6EA830821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D995-FAC2-4D1A-8426-8F8C8714EB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9079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712C-FADC-41DD-94D1-918BFFBFD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9482-7EF8-4F7C-80F3-767E40DE73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237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D44A-C1F1-4816-9131-0905B17887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9F187-3F3A-40FB-868A-1A5FA54C7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191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4FA93-D21A-468C-B2DC-549406A055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CF51F-8326-4664-BD64-7B74B88E60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589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7675-1DE6-41E6-869C-4B801DE934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356BD-482F-47A2-8285-1FA25BA613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779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E8D8-4F17-4C89-A399-1327B26924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20DF6-7801-41DF-93E9-A3AE667FE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2475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6B18B-8DA2-42EC-BE54-32B259EEBC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CBDB-7007-42CC-AD2F-A2598B0161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1384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BE299-5CAA-4B03-961A-58C97A8772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6470-E02C-4F62-9DC3-6F19E9379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314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7B26-7A14-440A-9309-D6FC5B492B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7A6A0-43A9-4A6C-8799-0D90CBCAA6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151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9A905-C15F-48D1-B77B-11BCE13F96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C0C2-4D87-4398-A09E-07DB1B73AB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889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5DFBB-A514-42D1-86F9-F8A0F684B1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060A9-07C6-436D-9CCD-DA5A21C800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1059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0AD90-960F-4859-A1AC-E07F56A9A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486E-7A31-49D1-B5CC-DF2D47F56C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836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2B07-CBC0-46DF-AEE9-640BB2C71B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C099A-C169-40F9-AD67-4D9D2C05B7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66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46621-476E-43CE-941F-C63BB89364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81DD1-AEF1-4350-9B24-C8F8B589E8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773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CDE5C-3720-490E-8E47-F1AB057C4F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D88C9-5A09-4212-AB4B-9EF3F26DBE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4443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6EEA-C06C-48B1-BDC6-222AEC5E16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42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3DF6-E3B5-41BC-B6AF-A1FED07C7D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52F7-50B3-4B6B-A35A-7972C980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5168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35115-4BA6-4107-9C0D-A7B6E163F4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4927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59C7C-A65E-44CD-8198-CB44BB99E9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4059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596B-9BA3-4D44-98B0-52A1083DD1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7088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39A8A-CCA1-4A66-A173-55E79BC94B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695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4997-B961-4423-A038-DC9B2F560C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154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4716-A1B0-4265-AD5D-AAC3CFD3FE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9490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37F99-7F7F-439E-BAEA-627A03D2BF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948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E369-4C1C-4C08-972C-59F3F2E5DD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387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22A40-24ED-465E-A0E1-B817822D77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476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5934-BF73-4D2E-91E8-3B8BB10217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302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0F79-FC49-46D0-B567-035BEC7FD5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4BB5D-3C38-46C5-A4E5-1ABDC44A9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6201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27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8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9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576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27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25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75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5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45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E4576-E20C-487C-BF20-3958219178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700E-500E-4D6F-9142-FA80A7BA95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6121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29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99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91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25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36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4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94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46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029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1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C31C0-2B48-4027-A784-74887132E2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5B8E-9548-4691-82ED-1D8908A68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8586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8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691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742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77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43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09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58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28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2B1A-95E6-412F-85AC-417AAEA366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34CF-AAA5-40AD-AA6A-FE7FA2DFFA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10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D301-728F-43B3-A505-52B7E5D0BA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49E0-B2F2-4D3B-87C8-3DD0A6EC1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9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8FDA-BB79-4F84-A80C-0D298FE668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23460-AAE0-4219-8DC3-40F4DBA012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261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0E0-92C7-4A19-A731-7988598B3B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989-517B-4D30-803A-26015FF653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736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68F1-13D6-41F2-9B56-BFDDFFF0BC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3603-69E2-498B-9721-1B9EEB654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787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C119-52B2-47F1-8E1B-3B4A1C15A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67A-C28D-4FD1-B946-F7BB98D837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58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B826-450F-4335-B55C-3A30F5EA54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F041-8C6A-4BDE-8C33-5A77AFAB79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363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8E93-B66F-4F8D-A01F-D4C8493F1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928-CB35-42DD-B368-4011EFDEAB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106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EC74-5635-4AFF-A8B1-3D961E3A4D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F8D7-C103-4629-9D2B-E5DBEC686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788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6DA6B-7EEB-4457-BC17-5DA92D89DE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DBC7-5C83-4158-AE76-AF0934E9D6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92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22BD-5064-4B56-BD08-39DFB797E3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994F-6FFA-4E48-9F1F-E1DB40AEAF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499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624E-D58B-426E-A83D-14C859A920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5E8D-A517-4A8F-87D9-D46E99F132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819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EEFD-531E-40B1-9CEE-0314E5E8F8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7428-E56E-4D05-AD23-F14C55F22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7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B41A94-F11E-4A94-86E1-8E3F2EAEB5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7394E-F18C-4135-B2C3-A2AA419E7EBD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03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5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0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3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B41A94-F11E-4A94-86E1-8E3F2EAEB5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7394E-F18C-4135-B2C3-A2AA419E7EBD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8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B41A94-F11E-4A94-86E1-8E3F2EAEB5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7394E-F18C-4135-B2C3-A2AA419E7EBD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2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95AFE-E448-4980-A94C-5A55FE5CD5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85BF3-9313-4824-ADA8-EF8748278BE7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3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A7DB2-CE5D-467D-BBAA-951E558ACDB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46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7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1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2983A-7935-4AC1-9161-7FDC3024B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76F06-9D76-48AF-A137-8C80FB8EA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9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emf"/><Relationship Id="rId5" Type="http://schemas.openxmlformats.org/officeDocument/2006/relationships/package" Target="../embeddings/Microsoft_PowerPoint_Slide4.sldx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PowerPoint_Slide6.sldx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emf"/><Relationship Id="rId5" Type="http://schemas.openxmlformats.org/officeDocument/2006/relationships/package" Target="../embeddings/Microsoft_PowerPoint_Slide8.sldx"/><Relationship Id="rId4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emf"/><Relationship Id="rId5" Type="http://schemas.openxmlformats.org/officeDocument/2006/relationships/package" Target="../embeddings/Microsoft_PowerPoint_Slide10.sldx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1.sldx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cpmss/" TargetMode="External"/><Relationship Id="rId2" Type="http://schemas.openxmlformats.org/officeDocument/2006/relationships/hyperlink" Target="http://kraicentr.ru/" TargetMode="External"/><Relationship Id="rId1" Type="http://schemas.openxmlformats.org/officeDocument/2006/relationships/slideLayout" Target="../slideLayouts/slideLayout50.xml"/><Relationship Id="rId5" Type="http://schemas.openxmlformats.org/officeDocument/2006/relationships/hyperlink" Target="https://vk.com/kcpmss" TargetMode="External"/><Relationship Id="rId4" Type="http://schemas.openxmlformats.org/officeDocument/2006/relationships/hyperlink" Target="https://www.instagram.com/kcpms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772400" cy="11430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Краевой центр психолого-медико-социального </a:t>
            </a: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сопровождения</a:t>
            </a:r>
            <a:b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г. </a:t>
            </a:r>
            <a:r>
              <a:rPr lang="ru-RU" sz="20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Минусинск</a:t>
            </a: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4888" y="1117600"/>
            <a:ext cx="8153400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709613" y="24384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характеристика </a:t>
            </a:r>
            <a:b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потребности детей с нарушениями </a:t>
            </a:r>
            <a:r>
              <a:rPr lang="ru-RU" alt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3" t="40826" r="38969" b="39336"/>
          <a:stretch>
            <a:fillRect/>
          </a:stretch>
        </p:blipFill>
        <p:spPr bwMode="auto">
          <a:xfrm>
            <a:off x="339725" y="152400"/>
            <a:ext cx="7397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3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Миопия (близорукость)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796136" y="1543002"/>
            <a:ext cx="2808312" cy="4525963"/>
          </a:xfrm>
        </p:spPr>
        <p:txBody>
          <a:bodyPr/>
          <a:lstStyle/>
          <a:p>
            <a:pPr marL="0" indent="0" algn="just">
              <a:spcAft>
                <a:spcPts val="120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Близорукие люди видят горы и лесистый ландшафт расплывчато, 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близкие предметы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как стулья и траву, в фокусе.</a:t>
            </a:r>
            <a:endParaRPr lang="ru-RU" sz="2000" dirty="0">
              <a:ea typeface="Times New Roman"/>
              <a:cs typeface="Times New Roman"/>
            </a:endParaRPr>
          </a:p>
        </p:txBody>
      </p:sp>
      <p:pic>
        <p:nvPicPr>
          <p:cNvPr id="1027" name="Рисунок 5" descr="Описание: Стулья и трава видны четко и в фокусе, если у вас близорук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6" y="861980"/>
            <a:ext cx="5373456" cy="54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50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lvl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rgbClr val="C0504D"/>
              </a:solidFill>
              <a:latin typeface="Times New Roman" pitchFamily="18" charset="0"/>
            </a:endParaRPr>
          </a:p>
          <a:p>
            <a:pPr lvl="0" algn="just" eaLnBrk="1" hangingPunct="1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rgbClr val="C0504D"/>
                </a:solidFill>
                <a:latin typeface="Times New Roman" pitchFamily="18" charset="0"/>
              </a:rPr>
              <a:t>Миопия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</a:rPr>
              <a:t>– это нарушение фокуса зрения, при котором ухудшается видимость вдаль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ru-RU" altLang="ru-RU" sz="2000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charset="0"/>
              <a:buNone/>
            </a:pPr>
            <a:endParaRPr lang="ru-RU" altLang="ru-RU" sz="2000" b="1" dirty="0" smtClean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Причины </a:t>
            </a:r>
            <a:r>
              <a:rPr lang="ru-RU" altLang="ru-RU" sz="2000" b="1" dirty="0" smtClean="0">
                <a:latin typeface="Times New Roman" pitchFamily="18" charset="0"/>
              </a:rPr>
              <a:t>развития близорукости</a:t>
            </a:r>
            <a:r>
              <a:rPr lang="ru-RU" altLang="ru-RU" sz="2000" dirty="0" smtClean="0">
                <a:latin typeface="Times New Roman" pitchFamily="18" charset="0"/>
              </a:rPr>
              <a:t>: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Генетические, у близоруких родителей часто бывают близорукие дети.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Неблагоприятные условия внешней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среды: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</a:rPr>
              <a:t>недостаточность освещения на рабочем месте, </a:t>
            </a:r>
          </a:p>
          <a:p>
            <a:pPr algn="just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</a:rPr>
              <a:t>мелкий нечеткий шрифт, длительное чтение, </a:t>
            </a:r>
          </a:p>
          <a:p>
            <a:pPr algn="just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</a:rPr>
              <a:t>зрительная работа на близком расстоянии (ближе 30 см от глаз</a:t>
            </a:r>
            <a:r>
              <a:rPr lang="ru-RU" altLang="ru-RU" sz="2000" dirty="0" smtClean="0">
                <a:latin typeface="Times New Roman" pitchFamily="18" charset="0"/>
              </a:rPr>
              <a:t>),</a:t>
            </a:r>
          </a:p>
          <a:p>
            <a:pPr algn="just">
              <a:buFontTx/>
              <a:buChar char="-"/>
            </a:pPr>
            <a:r>
              <a:rPr lang="ru-RU" altLang="ru-RU" sz="2000" dirty="0">
                <a:latin typeface="Times New Roman" pitchFamily="18" charset="0"/>
              </a:rPr>
              <a:t>н</a:t>
            </a:r>
            <a:r>
              <a:rPr lang="ru-RU" altLang="ru-RU" sz="2000" dirty="0" smtClean="0">
                <a:latin typeface="Times New Roman" pitchFamily="18" charset="0"/>
              </a:rPr>
              <a:t>еправильная осанка ребёнка.</a:t>
            </a:r>
          </a:p>
          <a:p>
            <a:pPr marL="0" indent="0" algn="just">
              <a:buNone/>
            </a:pP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</a:rPr>
              <a:t>	</a:t>
            </a:r>
            <a:endParaRPr lang="ru-RU" altLang="ru-RU" sz="2000" dirty="0" smtClean="0">
              <a:latin typeface="Times New Roman" pitchFamily="18" charset="0"/>
            </a:endParaRPr>
          </a:p>
          <a:p>
            <a:pPr marL="0" indent="0" algn="just">
              <a:buNone/>
            </a:pPr>
            <a:r>
              <a:rPr lang="ru-RU" altLang="ru-RU" sz="2000" dirty="0">
                <a:latin typeface="Times New Roman" pitchFamily="18" charset="0"/>
              </a:rPr>
              <a:t>	</a:t>
            </a:r>
            <a:r>
              <a:rPr lang="ru-RU" altLang="ru-RU" sz="2000" dirty="0" smtClean="0">
                <a:latin typeface="Times New Roman" pitchFamily="18" charset="0"/>
              </a:rPr>
              <a:t>Нужно давать глазам своевременный отдых, делать перерывы во время работы вблизи, принимать витаминные комплексы для зрения, выполнять гимнастику для снятия напряжения с глаз.</a:t>
            </a:r>
            <a:endParaRPr lang="ru-RU" altLang="ru-RU" sz="2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Степени </a:t>
            </a:r>
            <a:r>
              <a:rPr lang="ru-RU" sz="28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близорукости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>
              <a:lnSpc>
                <a:spcPts val="19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Слабая </a:t>
            </a:r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(миопия 1 степени)</a:t>
            </a:r>
            <a:endParaRPr lang="ru-RU" sz="20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125"/>
              </a:spcAft>
              <a:buNone/>
            </a:pPr>
            <a:r>
              <a:rPr lang="ru-RU" sz="20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	 Характерным </a:t>
            </a:r>
            <a:r>
              <a:rPr lang="ru-RU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признаком слабой степени миопии является прищуривание глаз при фокусировке на предмете, быстрая утомляемость при нагрузках и частое моргание. Болезнь сопровождается светобоязнью и дискомфортом в зрительных органах. 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ts val="19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Средняя (миопия 2 степени)</a:t>
            </a:r>
            <a:endParaRPr lang="ru-RU" sz="20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125"/>
              </a:spcAft>
              <a:buNone/>
            </a:pPr>
            <a:r>
              <a:rPr lang="ru-RU" sz="20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	Миопия </a:t>
            </a:r>
            <a:r>
              <a:rPr lang="ru-RU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2 степени проявляется снижением качества видения на расстоянии 2-3 метра. 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ts val="19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Высокая (миопия 3 степени)</a:t>
            </a:r>
            <a:endParaRPr lang="ru-RU" sz="20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125"/>
              </a:spcAft>
              <a:buNone/>
            </a:pPr>
            <a:r>
              <a:rPr lang="ru-RU" sz="20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	Данная </a:t>
            </a:r>
            <a:r>
              <a:rPr lang="ru-RU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патология характеризуется нарушением кровоснабжения в зрительном аппарате, от чего сильно страдает сетчатка. </a:t>
            </a:r>
            <a:r>
              <a:rPr lang="ru-RU" sz="20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Человек </a:t>
            </a:r>
            <a:r>
              <a:rPr lang="ru-RU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различает предметы не дальше своей вытянутой руки. 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971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Астигматизм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84168" y="1844824"/>
            <a:ext cx="2602632" cy="4281339"/>
          </a:xfrm>
        </p:spPr>
        <p:txBody>
          <a:bodyPr/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Если вы страдаете от астигматизма, вы практически всё будете видеть расплывчатым. Ни далёкие, ни близкие предметы не окажутся в фокусе.</a:t>
            </a:r>
            <a:endParaRPr lang="ru-RU" sz="2400" dirty="0">
              <a:ea typeface="Times New Roman"/>
              <a:cs typeface="Times New Roman"/>
            </a:endParaRPr>
          </a:p>
        </p:txBody>
      </p:sp>
      <p:pic>
        <p:nvPicPr>
          <p:cNvPr id="2050" name="Рисунок 6" descr="Описание: Если Вы страдаете от астигматизма, Вы видите все более или менее расплывчатым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5316891" cy="497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0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152"/>
            <a:ext cx="777006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4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Главный симптом- искривленность, размытость изображ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5150"/>
            <a:ext cx="8078158" cy="525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0512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Смешанный астигматизм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30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Катаракта – помутнение хрусталика.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1" descr="https://bolvglazah.ru/wp-content/uploads/2017/07/1457545218_822888_1457545769_noticia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8568952" cy="357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84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485924" cy="351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" y="116632"/>
            <a:ext cx="4264089" cy="333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12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ru-RU" altLang="ru-RU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Патология хрусталика</a:t>
            </a:r>
            <a:endParaRPr lang="ru-RU" altLang="ru-RU" sz="2000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Самая распространенная– </a:t>
            </a: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</a:rPr>
              <a:t>катаракта</a:t>
            </a:r>
            <a:r>
              <a:rPr lang="ru-RU" altLang="ru-RU" sz="2000" dirty="0" smtClean="0">
                <a:latin typeface="Times New Roman" pitchFamily="18" charset="0"/>
              </a:rPr>
              <a:t> (помутнение).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По времени возникновения делят на:</a:t>
            </a: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</a:rPr>
              <a:t>приобретенная (прогрессирующий характер): травма </a:t>
            </a:r>
            <a:r>
              <a:rPr lang="ru-RU" altLang="ru-RU" sz="2000" dirty="0">
                <a:latin typeface="Times New Roman" pitchFamily="18" charset="0"/>
              </a:rPr>
              <a:t>глаза (</a:t>
            </a:r>
            <a:r>
              <a:rPr lang="ru-RU" altLang="ru-RU" sz="2000" dirty="0" smtClean="0">
                <a:latin typeface="Times New Roman" pitchFamily="18" charset="0"/>
              </a:rPr>
              <a:t>порез</a:t>
            </a:r>
            <a:r>
              <a:rPr lang="ru-RU" altLang="ru-RU" sz="2000" dirty="0">
                <a:latin typeface="Times New Roman" pitchFamily="18" charset="0"/>
              </a:rPr>
              <a:t>, удар, химический или термический ожог, </a:t>
            </a:r>
            <a:r>
              <a:rPr lang="ru-RU" altLang="ru-RU" sz="2000" dirty="0" smtClean="0">
                <a:latin typeface="Times New Roman" pitchFamily="18" charset="0"/>
              </a:rPr>
              <a:t>прокол); сахарный диабет; продолжительное </a:t>
            </a:r>
            <a:r>
              <a:rPr lang="ru-RU" altLang="ru-RU" sz="2000" dirty="0">
                <a:latin typeface="Times New Roman" pitchFamily="18" charset="0"/>
              </a:rPr>
              <a:t>воздействие ультрафиолета на глазное яблоко; </a:t>
            </a:r>
            <a:r>
              <a:rPr lang="ru-RU" altLang="ru-RU" sz="2000" dirty="0" smtClean="0">
                <a:latin typeface="Times New Roman" pitchFamily="18" charset="0"/>
              </a:rPr>
              <a:t>близорукость </a:t>
            </a:r>
            <a:r>
              <a:rPr lang="ru-RU" altLang="ru-RU" sz="2000" dirty="0">
                <a:latin typeface="Times New Roman" pitchFamily="18" charset="0"/>
              </a:rPr>
              <a:t>высокой степени; </a:t>
            </a:r>
            <a:r>
              <a:rPr lang="ru-RU" altLang="ru-RU" sz="2000" dirty="0" smtClean="0">
                <a:latin typeface="Times New Roman" pitchFamily="18" charset="0"/>
              </a:rPr>
              <a:t>глаукома</a:t>
            </a:r>
            <a:r>
              <a:rPr lang="ru-RU" altLang="ru-RU" sz="2000" dirty="0">
                <a:latin typeface="Times New Roman" pitchFamily="18" charset="0"/>
              </a:rPr>
              <a:t>, и другие офтальмо патологии.</a:t>
            </a:r>
            <a:endParaRPr lang="ru-RU" altLang="ru-RU" sz="2000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</a:rPr>
              <a:t>врожденная (встречаются чаще всего у детей): играют роль перенесенные матерью во время беременности заболевания (коревая краснуха, вирусная инфекция, ветряная оспа, паротит и т.д.); системные </a:t>
            </a:r>
            <a:r>
              <a:rPr lang="ru-RU" altLang="ru-RU" sz="2000" dirty="0">
                <a:latin typeface="Times New Roman" pitchFamily="18" charset="0"/>
              </a:rPr>
              <a:t>и хронические заболевания матери (</a:t>
            </a:r>
            <a:r>
              <a:rPr lang="ru-RU" altLang="ru-RU" sz="2000" dirty="0" smtClean="0">
                <a:latin typeface="Times New Roman" pitchFamily="18" charset="0"/>
              </a:rPr>
              <a:t>хронические </a:t>
            </a:r>
            <a:r>
              <a:rPr lang="ru-RU" altLang="ru-RU" sz="2000" dirty="0">
                <a:latin typeface="Times New Roman" pitchFamily="18" charset="0"/>
              </a:rPr>
              <a:t>инфекции, нарушения эндокринной системы, сахарный </a:t>
            </a:r>
            <a:r>
              <a:rPr lang="ru-RU" altLang="ru-RU" sz="2000" dirty="0" smtClean="0">
                <a:latin typeface="Times New Roman" pitchFamily="18" charset="0"/>
              </a:rPr>
              <a:t>диабет); воздействие </a:t>
            </a:r>
            <a:r>
              <a:rPr lang="ru-RU" altLang="ru-RU" sz="2000" dirty="0">
                <a:latin typeface="Times New Roman" pitchFamily="18" charset="0"/>
              </a:rPr>
              <a:t>на плод токсических веществ — алкоголя, </a:t>
            </a:r>
            <a:r>
              <a:rPr lang="ru-RU" altLang="ru-RU" sz="2000" dirty="0" smtClean="0">
                <a:latin typeface="Times New Roman" pitchFamily="18" charset="0"/>
              </a:rPr>
              <a:t>никотина. Нередко врожденная катаракта имеет наследственный характер.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Если помутнение в хрусталике занимает ограниченный участок, то острота зрения бывает снижена незначительно. При выраженных, интенсивных помутнениях хрусталика острота зрения резко понижается.</a:t>
            </a:r>
            <a:r>
              <a:rPr lang="ru-RU" altLang="ru-RU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06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496944" cy="1143000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Глаукома - </a:t>
            </a: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>характеризуется </a:t>
            </a:r>
            <a: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  <a:t>постоянным или периодическим повышением внутриглазного давления.</a:t>
            </a:r>
            <a:r>
              <a:rPr lang="ru-RU" sz="2400" b="1" dirty="0">
                <a:solidFill>
                  <a:srgbClr val="393939"/>
                </a:solidFill>
                <a:latin typeface="Times New Roman"/>
                <a:ea typeface="Calibri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Рисунок 3" descr="http://www.bberry.x10.mx/wp-content/uploads/2014/01/Glauc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0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792163"/>
          </a:xfrm>
        </p:spPr>
        <p:txBody>
          <a:bodyPr/>
          <a:lstStyle/>
          <a:p>
            <a:r>
              <a:rPr lang="ru-RU" altLang="ru-RU" sz="240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altLang="ru-RU" sz="2400" smtClean="0">
                <a:solidFill>
                  <a:schemeClr val="accent2"/>
                </a:solidFill>
                <a:latin typeface="Times New Roman" pitchFamily="18" charset="0"/>
              </a:rPr>
            </a:br>
            <a:endParaRPr lang="ru-RU" altLang="ru-RU" sz="2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251520" y="476251"/>
            <a:ext cx="8446393" cy="5678488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ru-RU" altLang="ru-RU" sz="1800" dirty="0" smtClean="0"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altLang="ru-RU" sz="2400" b="1" dirty="0" smtClean="0">
                <a:latin typeface="Times New Roman" pitchFamily="18" charset="0"/>
              </a:rPr>
              <a:t>Педагогу важно понимать: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altLang="ru-RU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latin typeface="Times New Roman" pitchFamily="18" charset="0"/>
              </a:rPr>
              <a:t>К какой категории детей с нарушениями зрения относится ребёнок.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latin typeface="Times New Roman" pitchFamily="18" charset="0"/>
              </a:rPr>
              <a:t>Как видит этот ребёнок.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latin typeface="Times New Roman" pitchFamily="18" charset="0"/>
              </a:rPr>
              <a:t>Какие вторичные отклонения присущи ребёнку.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latin typeface="Times New Roman" pitchFamily="18" charset="0"/>
              </a:rPr>
              <a:t>Какие условия нужно создать для этого ребёнка.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 smtClean="0">
                <a:latin typeface="Times New Roman" pitchFamily="18" charset="0"/>
              </a:rPr>
              <a:t>Как с ребёнком работать.</a:t>
            </a:r>
          </a:p>
          <a:p>
            <a:pPr>
              <a:lnSpc>
                <a:spcPct val="80000"/>
              </a:lnSpc>
              <a:defRPr/>
            </a:pPr>
            <a:endParaRPr lang="ru-RU" altLang="ru-RU" sz="1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1800" dirty="0" smtClean="0">
              <a:latin typeface="Times New Roman" pitchFamily="18" charset="0"/>
            </a:endParaRPr>
          </a:p>
        </p:txBody>
      </p:sp>
      <p:pic>
        <p:nvPicPr>
          <p:cNvPr id="3076" name="Picture 5" descr="Статьи Page 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388504" cy="22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Дети с ОВЗ представляют липчанам свое творчество - LRNews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39167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</a:rPr>
              <a:t>Глаукома: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- </a:t>
            </a:r>
            <a:r>
              <a:rPr lang="ru-RU" altLang="ru-RU" sz="2000" dirty="0" smtClean="0">
                <a:latin typeface="Times New Roman" pitchFamily="18" charset="0"/>
              </a:rPr>
              <a:t>одно из тяжелых заболеваний глаз. Глаукома характеризуется повышением внутриглазного давления, снижением зрительных функций, особой формой атрофии зрительного нерва, - приводит к изменению поля зрения, появляются </a:t>
            </a:r>
            <a:r>
              <a:rPr lang="ru-RU" altLang="ru-RU" sz="2000" dirty="0" err="1" smtClean="0">
                <a:latin typeface="Times New Roman" pitchFamily="18" charset="0"/>
              </a:rPr>
              <a:t>парацентральные</a:t>
            </a:r>
            <a:r>
              <a:rPr lang="ru-RU" altLang="ru-RU" sz="2000" dirty="0" smtClean="0">
                <a:latin typeface="Times New Roman" pitchFamily="18" charset="0"/>
              </a:rPr>
              <a:t> скотомы, происходит сужение поля зрения. Острота зрения также снижается. В далеко зашедших случаях может наступить абсолютная слепота (абсолютная глаукома).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Врожденная глаукома</a:t>
            </a:r>
            <a:r>
              <a:rPr lang="ru-RU" altLang="ru-RU" sz="2000" dirty="0" smtClean="0">
                <a:latin typeface="Times New Roman" pitchFamily="18" charset="0"/>
              </a:rPr>
              <a:t>, или </a:t>
            </a:r>
            <a:r>
              <a:rPr lang="ru-RU" altLang="ru-RU" sz="2000" b="1" dirty="0" smtClean="0">
                <a:latin typeface="Times New Roman" pitchFamily="18" charset="0"/>
              </a:rPr>
              <a:t>гидрофтальм</a:t>
            </a:r>
            <a:r>
              <a:rPr lang="ru-RU" altLang="ru-RU" sz="2000" dirty="0" smtClean="0">
                <a:latin typeface="Times New Roman" pitchFamily="18" charset="0"/>
              </a:rPr>
              <a:t> (водянка глаза), иногда проявляется сразу же после рождения. Часто один глаз поражается в большей степени, чем другой.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В начале заболевания отмечаются </a:t>
            </a:r>
            <a:r>
              <a:rPr lang="ru-RU" altLang="ru-RU" sz="2000" u="sng" dirty="0" smtClean="0">
                <a:latin typeface="Times New Roman" pitchFamily="18" charset="0"/>
              </a:rPr>
              <a:t>светобоязнь и незначительное увеличение роговицы</a:t>
            </a:r>
            <a:r>
              <a:rPr lang="ru-RU" altLang="ru-RU" sz="2000" dirty="0" smtClean="0">
                <a:latin typeface="Times New Roman" pitchFamily="18" charset="0"/>
              </a:rPr>
              <a:t>. С течением времени под влиянием повышенного внутриглазного давления происходит дальнейшее растяжение роговицы и склеры, - ведет к нарушению анатомических структур оболочек глаза и зрительного нерва.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Поздняя стадия гидрофтальма: из-за резкого растяжения оболочек и увеличения глазного яблока называется </a:t>
            </a:r>
            <a:r>
              <a:rPr lang="ru-RU" altLang="ru-RU" sz="2000" dirty="0" err="1" smtClean="0">
                <a:latin typeface="Times New Roman" pitchFamily="18" charset="0"/>
              </a:rPr>
              <a:t>буфтальмом</a:t>
            </a:r>
            <a:r>
              <a:rPr lang="ru-RU" altLang="ru-RU" sz="2000" dirty="0" smtClean="0">
                <a:latin typeface="Times New Roman" pitchFamily="18" charset="0"/>
              </a:rPr>
              <a:t> (бычий глаз). При этом зрение оказывается резко снижено.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Прогноз заболевания очень неблагоприятен. </a:t>
            </a:r>
          </a:p>
        </p:txBody>
      </p:sp>
    </p:spTree>
    <p:extLst>
      <p:ext uri="{BB962C8B-B14F-4D97-AF65-F5344CB8AC3E}">
        <p14:creationId xmlns:p14="http://schemas.microsoft.com/office/powerpoint/2010/main" val="34875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028"/>
            <a:ext cx="4267432" cy="32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51231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79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осоглазие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1857375" y="4500563"/>
            <a:ext cx="6829425" cy="1625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21082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5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</a:rPr>
              <a:t>Косоглазие</a:t>
            </a: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-  любое аномальное нарушение параллельности зрительных осей обоих глаз. </a:t>
            </a:r>
            <a:endParaRPr lang="en-US" altLang="ru-RU" sz="20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Причины косоглазия</a:t>
            </a:r>
            <a:r>
              <a:rPr lang="ru-RU" altLang="ru-RU" sz="2000" dirty="0" smtClean="0">
                <a:latin typeface="Times New Roman" pitchFamily="18" charset="0"/>
              </a:rPr>
              <a:t>  (врожденный и приобретенный характер):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-наличие аметропии (дальнозоркости, близорукости, астигматизма) средней и высокой степеней;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-травмы;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-параличи и парезы;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-аномалии развития и прикрепления глазодвигательных мышц;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-заболевания центральной нервной системы;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-стрессы;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-инфекционные заболевания (корь,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скарлатина, дифтерия, грипп и </a:t>
            </a:r>
            <a:r>
              <a:rPr lang="ru-RU" altLang="ru-RU" sz="2000" dirty="0" err="1" smtClean="0">
                <a:latin typeface="Times New Roman" pitchFamily="18" charset="0"/>
              </a:rPr>
              <a:t>т.д</a:t>
            </a:r>
            <a:r>
              <a:rPr lang="ru-RU" altLang="ru-RU" sz="2000" dirty="0" smtClean="0">
                <a:latin typeface="Times New Roman" pitchFamily="18" charset="0"/>
              </a:rPr>
              <a:t>);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-соматические заболевания;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-психические травмы (испуг);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-резкое снижение остроты зрения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одного глаза.</a:t>
            </a:r>
          </a:p>
          <a:p>
            <a:pPr>
              <a:lnSpc>
                <a:spcPct val="90000"/>
              </a:lnSpc>
            </a:pPr>
            <a:endParaRPr lang="ru-RU" altLang="ru-RU" sz="2000" dirty="0" smtClean="0">
              <a:latin typeface="Times New Roman" pitchFamily="18" charset="0"/>
            </a:endParaRPr>
          </a:p>
        </p:txBody>
      </p:sp>
      <p:pic>
        <p:nvPicPr>
          <p:cNvPr id="49155" name="preview-image" descr="i?id=7cd05f84907a19e8f3ab56caa84f6f5b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73463"/>
            <a:ext cx="3960812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4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476250"/>
            <a:ext cx="8280920" cy="590507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125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По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виду отклонения: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Сходящееся косоглазие — глаза направлены к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переносице.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Расходящееся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косоглазие — глаза врозь, направлены к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вискам.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Вертикальное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отклонение глазного яблока вверх или вниз.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Смешанное — комбинация нескольких предыдущих видов.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125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</a:t>
            </a:r>
          </a:p>
          <a:p>
            <a:pPr marL="0" indent="0" algn="just">
              <a:lnSpc>
                <a:spcPct val="115000"/>
              </a:lnSpc>
              <a:spcAft>
                <a:spcPts val="1125"/>
              </a:spcAft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По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вовлеченности глаз: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Одностороннее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в процесс завлечен только один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глаз.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Содружественное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косоглазие — косят оба глаза. </a:t>
            </a:r>
            <a:endParaRPr lang="ru-RU" sz="20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Перемежающееся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альтерирующее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— в процесс отклонения от зрительной оси вовлекается то правый, то левый глаз.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1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7" y="188640"/>
            <a:ext cx="4968552" cy="33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026569" cy="307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5821363" y="273050"/>
            <a:ext cx="3322637" cy="29400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Нистагм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02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Нистагм 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544616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патология, характеризующаяся непроизвольными колебательными движениями глаз. Наиболее распространен горизонтальный нистагм, в то время как косой и вращательный варианты встречаются крайне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редко. 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структуре поражения органа зрения горизонтальный тип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18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 Нередко голова ребенка при нистагме может принимать неестественное положение. Это состояние называется глазной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тортиколис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Возникает оно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 при нистагме всегда есть положение головы, при котором колебательные движения проявляются значительно меньше или полностью исчезают. Ребенок бессознательно находит эту позицию головы и начинает смотреть именно в этом положении, так как из-за меньшего количества колебательных движений качество и острота зрения в данном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положении гораздо лучше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777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9273"/>
              </p:ext>
            </p:extLst>
          </p:nvPr>
        </p:nvGraphicFramePr>
        <p:xfrm>
          <a:off x="413792" y="188640"/>
          <a:ext cx="8316416" cy="6155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792" y="188640"/>
                        <a:ext cx="8316416" cy="61551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6562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ru-RU" alt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altLang="ru-RU" sz="2000" dirty="0">
              <a:latin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К глубокому снижению зрения приводит </a:t>
            </a:r>
            <a:r>
              <a:rPr lang="ru-RU" altLang="ru-RU" sz="2000" b="1" dirty="0" smtClean="0">
                <a:latin typeface="Times New Roman" pitchFamily="18" charset="0"/>
              </a:rPr>
              <a:t>отслойка сетчатки</a:t>
            </a:r>
            <a:r>
              <a:rPr lang="ru-RU" altLang="ru-RU" sz="2000" dirty="0" smtClean="0">
                <a:latin typeface="Times New Roman" pitchFamily="18" charset="0"/>
              </a:rPr>
              <a:t>. Дистрофические изменения в сетчатке и ее истончение предрасполагают к ее отслойке. Отслойка сетчатой оболочки чаще наблюдается при </a:t>
            </a:r>
            <a:r>
              <a:rPr lang="ru-RU" altLang="ru-RU" sz="2000" b="1" dirty="0" smtClean="0">
                <a:latin typeface="Times New Roman" pitchFamily="18" charset="0"/>
              </a:rPr>
              <a:t>высокой степени близорукости</a:t>
            </a:r>
            <a:r>
              <a:rPr lang="ru-RU" altLang="ru-RU" sz="2000" dirty="0" smtClean="0">
                <a:latin typeface="Times New Roman" pitchFamily="18" charset="0"/>
              </a:rPr>
              <a:t>. Часто причиной отслойки является травма, чрезмерная физическая нагрузка, сотрясение тела.</a:t>
            </a:r>
          </a:p>
          <a:p>
            <a:pPr algn="just"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Проявляется в виде внезапного резкого падения зрения. Иногда этому понижению зрения предшествует появление перед глазом сверкающих искр. </a:t>
            </a:r>
          </a:p>
          <a:p>
            <a:pPr algn="just"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Из встречающихся у детей опухолей сетчатки наибольшую опасность представляет </a:t>
            </a:r>
            <a:r>
              <a:rPr lang="ru-RU" altLang="ru-RU" sz="2000" b="1" dirty="0" err="1" smtClean="0">
                <a:latin typeface="Times New Roman" pitchFamily="18" charset="0"/>
              </a:rPr>
              <a:t>ретинобластома</a:t>
            </a:r>
            <a:r>
              <a:rPr lang="ru-RU" altLang="ru-RU" sz="2000" b="1" dirty="0" smtClean="0">
                <a:latin typeface="Times New Roman" pitchFamily="18" charset="0"/>
              </a:rPr>
              <a:t> (</a:t>
            </a:r>
            <a:r>
              <a:rPr lang="ru-RU" altLang="ru-RU" sz="2000" dirty="0" smtClean="0">
                <a:latin typeface="Times New Roman" pitchFamily="18" charset="0"/>
              </a:rPr>
              <a:t>злокачественная опухоль), чаще всего выявляется на 1-ом году жизни.  При этом отмечается расширение зрачка и желто-зеленое свечение в его области ("кошачий глаз"). </a:t>
            </a:r>
            <a:r>
              <a:rPr lang="ru-RU" altLang="ru-RU" sz="2000" dirty="0" err="1" smtClean="0">
                <a:latin typeface="Times New Roman" pitchFamily="18" charset="0"/>
              </a:rPr>
              <a:t>Ретинобластома</a:t>
            </a:r>
            <a:r>
              <a:rPr lang="ru-RU" altLang="ru-RU" sz="2000" dirty="0" smtClean="0">
                <a:latin typeface="Times New Roman" pitchFamily="18" charset="0"/>
              </a:rPr>
              <a:t> может поражать оба глаза. </a:t>
            </a:r>
          </a:p>
        </p:txBody>
      </p:sp>
    </p:spTree>
    <p:extLst>
      <p:ext uri="{BB962C8B-B14F-4D97-AF65-F5344CB8AC3E}">
        <p14:creationId xmlns:p14="http://schemas.microsoft.com/office/powerpoint/2010/main" val="15926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 smtClean="0">
                <a:latin typeface="Times New Roman" pitchFamily="18" charset="0"/>
              </a:rPr>
              <a:t>Атрофия   зрительного   нерва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AutoShape 2" descr="https://i0.wp.com/glazatochka.ru/wp-content/uploads/2017/09/simptomy-1-1024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0.wp.com/glazatochka.ru/wp-content/uploads/2017/09/simptomy-1-1024x10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0.wp.com/glazatochka.ru/wp-content/uploads/2017/09/simptomy-1-1024x102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6500"/>
            <a:ext cx="6696744" cy="535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6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>Педагогическая классификация детей </a:t>
            </a:r>
            <a:b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</a:rPr>
              <a:t>с нарушением зрения (В.З. Денискина)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435280" cy="4857403"/>
          </a:xfrm>
        </p:spPr>
        <p:txBody>
          <a:bodyPr/>
          <a:lstStyle/>
          <a:p>
            <a:pPr lvl="0">
              <a:lnSpc>
                <a:spcPct val="80000"/>
              </a:lnSpc>
              <a:buNone/>
              <a:defRPr/>
            </a:pPr>
            <a:endParaRPr lang="ru-RU" altLang="ru-RU" sz="1800" b="1" dirty="0" smtClean="0">
              <a:latin typeface="Times New Roman" pitchFamily="18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ru-RU" altLang="ru-RU" sz="1800" b="1" dirty="0" smtClean="0">
                <a:latin typeface="Times New Roman" pitchFamily="18" charset="0"/>
              </a:rPr>
              <a:t>Слепые дети. </a:t>
            </a:r>
            <a:r>
              <a:rPr lang="ru-RU" altLang="ru-RU" sz="1800" dirty="0" smtClean="0">
                <a:latin typeface="Times New Roman" pitchFamily="18" charset="0"/>
              </a:rPr>
              <a:t>Эту подкатегорию</a:t>
            </a:r>
            <a:r>
              <a:rPr lang="ru-RU" altLang="ru-RU" sz="1800" b="1" dirty="0" smtClean="0">
                <a:latin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</a:rPr>
              <a:t>составляют</a:t>
            </a:r>
            <a:r>
              <a:rPr lang="ru-RU" altLang="ru-RU" sz="1800" b="1" dirty="0" smtClean="0">
                <a:latin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</a:rPr>
              <a:t>дети с остротой зрения от 0 (0%) до 0,04 (4%) на лучше видящем глазу с коррекцией очками.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lvl="0">
              <a:lnSpc>
                <a:spcPct val="80000"/>
              </a:lnSpc>
              <a:buNone/>
              <a:defRPr/>
            </a:pP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1800" b="1" u="sng" dirty="0">
                <a:solidFill>
                  <a:prstClr val="black"/>
                </a:solidFill>
                <a:latin typeface="Times New Roman" pitchFamily="18" charset="0"/>
              </a:rPr>
              <a:t>Слепые</a:t>
            </a:r>
            <a:r>
              <a:rPr lang="ru-RU" altLang="ru-RU" sz="1800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дети: 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тотально слепые;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слепые со </a:t>
            </a:r>
            <a:r>
              <a:rPr lang="ru-RU" altLang="ru-RU" sz="1800" dirty="0" err="1">
                <a:solidFill>
                  <a:prstClr val="black"/>
                </a:solidFill>
                <a:latin typeface="Times New Roman" pitchFamily="18" charset="0"/>
              </a:rPr>
              <a:t>светоощущением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;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видят и цвет, и свет;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видят движение руки перед лицом,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</a:rPr>
              <a:t>показывают 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силуэт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</a:rPr>
              <a:t> картинки 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ru-RU" altLang="ru-RU" sz="1800" dirty="0" err="1">
                <a:solidFill>
                  <a:prstClr val="black"/>
                </a:solidFill>
                <a:latin typeface="Times New Roman" pitchFamily="18" charset="0"/>
              </a:rPr>
              <a:t>vis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= от 0,005 до 0,009);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слепые с остаточным форменным (предметным)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</a:rPr>
              <a:t>зрением    (</a:t>
            </a:r>
            <a:r>
              <a:rPr lang="ru-RU" altLang="ru-RU" sz="1800" dirty="0" err="1" smtClean="0">
                <a:solidFill>
                  <a:prstClr val="black"/>
                </a:solidFill>
                <a:latin typeface="Times New Roman" pitchFamily="18" charset="0"/>
              </a:rPr>
              <a:t>vis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= от 0,01 до 0,04)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ru-RU" sz="1800" dirty="0" err="1">
                <a:solidFill>
                  <a:prstClr val="black"/>
                </a:solidFill>
                <a:latin typeface="Times New Roman" pitchFamily="18" charset="0"/>
              </a:rPr>
              <a:t>vis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= 1,0, но сужены поля зрения до 10° - 15°</a:t>
            </a: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r>
              <a:rPr lang="ru-RU" altLang="ru-RU" sz="1800" u="sng" dirty="0" smtClean="0">
                <a:latin typeface="Times New Roman" pitchFamily="18" charset="0"/>
              </a:rPr>
              <a:t>Таким образом, острота зрения не является </a:t>
            </a:r>
            <a:endParaRPr lang="en-US" altLang="ru-RU" sz="1800" u="sng" dirty="0" smtClean="0">
              <a:latin typeface="Times New Roman" pitchFamily="18" charset="0"/>
            </a:endParaRP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r>
              <a:rPr lang="ru-RU" altLang="ru-RU" sz="1800" u="sng" dirty="0" smtClean="0">
                <a:latin typeface="Times New Roman" pitchFamily="18" charset="0"/>
              </a:rPr>
              <a:t>единственным критерием слепоты</a:t>
            </a:r>
            <a:r>
              <a:rPr lang="ru-RU" altLang="ru-RU" sz="1800" dirty="0" smtClean="0">
                <a:latin typeface="Times New Roman" pitchFamily="18" charset="0"/>
              </a:rPr>
              <a:t>. </a:t>
            </a:r>
            <a:endParaRPr lang="en-US" altLang="ru-RU" sz="1800" b="1" dirty="0" smtClean="0">
              <a:latin typeface="Times New Roman" pitchFamily="18" charset="0"/>
            </a:endParaRPr>
          </a:p>
        </p:txBody>
      </p:sp>
      <p:pic>
        <p:nvPicPr>
          <p:cNvPr id="21508" name="preview-image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81296"/>
            <a:ext cx="3249425" cy="22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8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xn-----6kcbmmeaayf7ahpcf3b2j4f.xn--p1ai/netcat_files/Image/pic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xn-----6kcbmmeaayf7ahpcf3b2j4f.xn--p1ai/netcat_files/Image/pic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5"/>
            <a:ext cx="91440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49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latin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</a:rPr>
              <a:t>Атрофия зрительного нерва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468313" y="1268413"/>
            <a:ext cx="8229600" cy="4857750"/>
          </a:xfrm>
        </p:spPr>
        <p:txBody>
          <a:bodyPr/>
          <a:lstStyle/>
          <a:p>
            <a:pPr algn="just">
              <a:buNone/>
            </a:pPr>
            <a:endParaRPr lang="ru-RU" altLang="ru-RU" sz="2000" dirty="0" smtClean="0">
              <a:latin typeface="Times New Roman" pitchFamily="18" charset="0"/>
            </a:endParaRPr>
          </a:p>
          <a:p>
            <a:pPr algn="just">
              <a:buNone/>
            </a:pPr>
            <a:r>
              <a:rPr lang="ru-RU" altLang="ru-RU" sz="2000" dirty="0" smtClean="0">
                <a:latin typeface="Times New Roman" pitchFamily="18" charset="0"/>
              </a:rPr>
              <a:t>Приводит к слабовидению и даже к слепоте. </a:t>
            </a:r>
            <a:r>
              <a:rPr lang="ru-RU" altLang="ru-RU" sz="2000" dirty="0">
                <a:latin typeface="Times New Roman" pitchFamily="18" charset="0"/>
              </a:rPr>
              <a:t>М</a:t>
            </a:r>
            <a:r>
              <a:rPr lang="ru-RU" altLang="ru-RU" sz="2000" dirty="0" smtClean="0">
                <a:latin typeface="Times New Roman" pitchFamily="18" charset="0"/>
              </a:rPr>
              <a:t>ожет возникнуть в результате  воспаления, повреждения, сдавливания, отёка зрительного нерва. Часто к атрофии зрительного нерва приводят невриты. </a:t>
            </a:r>
          </a:p>
          <a:p>
            <a:pPr algn="just">
              <a:buFont typeface="Arial" charset="0"/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Атрофия зрительного нерва</a:t>
            </a:r>
            <a:r>
              <a:rPr lang="ru-RU" altLang="ru-RU" sz="2000" dirty="0" smtClean="0">
                <a:latin typeface="Times New Roman" pitchFamily="18" charset="0"/>
              </a:rPr>
              <a:t> может развиться при поражении центральной нервной системы (менингиты, энцефалиты, опухоли), общих инфекциях (корь, скарлатина, инфекционный </a:t>
            </a:r>
            <a:r>
              <a:rPr lang="ru-RU" altLang="ru-RU" sz="2000" dirty="0" err="1" smtClean="0">
                <a:latin typeface="Times New Roman" pitchFamily="18" charset="0"/>
              </a:rPr>
              <a:t>паратит</a:t>
            </a:r>
            <a:r>
              <a:rPr lang="ru-RU" altLang="ru-RU" sz="2000" dirty="0" smtClean="0">
                <a:latin typeface="Times New Roman" pitchFamily="18" charset="0"/>
              </a:rPr>
              <a:t>, грипп и др.), при травме и деформациях черепа, при отравлениях (например, метиловым спиртом) и пр. </a:t>
            </a:r>
          </a:p>
          <a:p>
            <a:pPr algn="just"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Дети с атрофией зрительного нерва в большинстве своем имеют </a:t>
            </a:r>
            <a:r>
              <a:rPr lang="ru-RU" altLang="ru-RU" sz="2000" u="sng" dirty="0" smtClean="0">
                <a:latin typeface="Times New Roman" pitchFamily="18" charset="0"/>
              </a:rPr>
              <a:t>низкую зрительную работоспособность</a:t>
            </a:r>
            <a:r>
              <a:rPr lang="ru-RU" altLang="ru-RU" sz="2000" dirty="0" smtClean="0">
                <a:latin typeface="Times New Roman" pitchFamily="18" charset="0"/>
              </a:rPr>
              <a:t>. У них быстрее развивается </a:t>
            </a:r>
            <a:r>
              <a:rPr lang="ru-RU" altLang="ru-RU" sz="2000" u="sng" dirty="0" smtClean="0">
                <a:latin typeface="Times New Roman" pitchFamily="18" charset="0"/>
              </a:rPr>
              <a:t>зрительное и общее утомление.</a:t>
            </a:r>
          </a:p>
        </p:txBody>
      </p:sp>
    </p:spTree>
    <p:extLst>
      <p:ext uri="{BB962C8B-B14F-4D97-AF65-F5344CB8AC3E}">
        <p14:creationId xmlns:p14="http://schemas.microsoft.com/office/powerpoint/2010/main" val="33001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390075"/>
              </p:ext>
            </p:extLst>
          </p:nvPr>
        </p:nvGraphicFramePr>
        <p:xfrm>
          <a:off x="1115616" y="1268760"/>
          <a:ext cx="7137666" cy="52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3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268760"/>
                        <a:ext cx="7137666" cy="5282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Переферическое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зрение.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31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algn="just">
              <a:lnSpc>
                <a:spcPct val="80000"/>
              </a:lnSpc>
              <a:buFont typeface="Arial" charset="0"/>
              <a:buNone/>
            </a:pPr>
            <a:endParaRPr lang="ru-RU" altLang="ru-RU" sz="20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</a:rPr>
              <a:t>Периферическое зрение</a:t>
            </a:r>
            <a:endParaRPr lang="ru-RU" altLang="ru-RU" sz="20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Периферическое зрение служит для ориентировки в пространстве и играет большую роль в условиях пониженного освещения. 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Состояние периферического зрения характеризуется полем зрения. </a:t>
            </a:r>
            <a:endParaRPr lang="ru-RU" altLang="ru-RU" sz="2000" b="1" dirty="0" smtClean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</a:rPr>
              <a:t>Поле зрения</a:t>
            </a:r>
            <a:r>
              <a:rPr lang="ru-RU" altLang="ru-RU" sz="2000" dirty="0" smtClean="0">
                <a:latin typeface="Times New Roman" pitchFamily="18" charset="0"/>
              </a:rPr>
              <a:t> –</a:t>
            </a:r>
            <a:r>
              <a:rPr lang="ru-RU" sz="2000" dirty="0" smtClean="0">
                <a:latin typeface="Times New Roman"/>
                <a:ea typeface="Calibri"/>
              </a:rPr>
              <a:t>это </a:t>
            </a:r>
            <a:r>
              <a:rPr lang="ru-RU" sz="2000" dirty="0">
                <a:latin typeface="Times New Roman"/>
                <a:ea typeface="Calibri"/>
              </a:rPr>
              <a:t>то пространство, все точки которого одновременно видны</a:t>
            </a:r>
            <a:r>
              <a:rPr lang="ru-RU" sz="1600" dirty="0"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</a:rPr>
              <a:t>при неподвижной голове и неподвижном взгляде. В зависимости от того, участвуют в зрении один или оба глаза, различают монокулярное и бинокулярное поля зрения</a:t>
            </a:r>
            <a:r>
              <a:rPr lang="ru-RU" sz="2000" dirty="0" smtClean="0">
                <a:latin typeface="Times New Roman"/>
                <a:ea typeface="Calibri"/>
              </a:rPr>
              <a:t>. </a:t>
            </a:r>
          </a:p>
          <a:p>
            <a:pPr algn="just"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</a:rPr>
              <a:t>Изменение поля зрения может быть ранним признаком некоторых глазных заболеваний и поражения головного мозга и носить различный характер: 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</a:rPr>
              <a:t>равномерное, концентрическое сужение поля зрения;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</a:rPr>
              <a:t>сужение в каком-либо участке;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</a:rPr>
              <a:t>выпадения в центре (центральная скотома);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</a:rPr>
              <a:t>двустороннее выпадение половины поля зрения (гемианопсия).</a:t>
            </a:r>
          </a:p>
          <a:p>
            <a:pPr algn="just">
              <a:lnSpc>
                <a:spcPct val="80000"/>
              </a:lnSpc>
            </a:pPr>
            <a:endParaRPr lang="ru-RU" altLang="ru-RU" sz="2000" dirty="0" smtClean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ru-RU" altLang="ru-RU" sz="2000" u="sng" dirty="0" smtClean="0">
                <a:latin typeface="Times New Roman" pitchFamily="18" charset="0"/>
              </a:rPr>
              <a:t>У слабовидящих детей отмечаются различные состояния полей зрения. </a:t>
            </a:r>
          </a:p>
        </p:txBody>
      </p:sp>
    </p:spTree>
    <p:extLst>
      <p:ext uri="{BB962C8B-B14F-4D97-AF65-F5344CB8AC3E}">
        <p14:creationId xmlns:p14="http://schemas.microsoft.com/office/powerpoint/2010/main" val="21366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499147"/>
              </p:ext>
            </p:extLst>
          </p:nvPr>
        </p:nvGraphicFramePr>
        <p:xfrm>
          <a:off x="-828600" y="-99392"/>
          <a:ext cx="5697457" cy="4216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28600" y="-99392"/>
                        <a:ext cx="5697457" cy="4216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33920"/>
              </p:ext>
            </p:extLst>
          </p:nvPr>
        </p:nvGraphicFramePr>
        <p:xfrm>
          <a:off x="3894801" y="3212976"/>
          <a:ext cx="5934795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name="Слайд" r:id="rId5" imgW="4570530" imgH="3427618" progId="PowerPoint.Slide.12">
                  <p:embed/>
                </p:oleObj>
              </mc:Choice>
              <mc:Fallback>
                <p:oleObj name="Слайд" r:id="rId5" imgW="4570530" imgH="342761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801" y="3212976"/>
                        <a:ext cx="5934795" cy="4392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61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46774"/>
              </p:ext>
            </p:extLst>
          </p:nvPr>
        </p:nvGraphicFramePr>
        <p:xfrm>
          <a:off x="152400" y="152400"/>
          <a:ext cx="458152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4581525" cy="339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009864"/>
              </p:ext>
            </p:extLst>
          </p:nvPr>
        </p:nvGraphicFramePr>
        <p:xfrm>
          <a:off x="3923928" y="2924944"/>
          <a:ext cx="5059169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Слайд" r:id="rId5" imgW="4570530" imgH="3427618" progId="PowerPoint.Slide.12">
                  <p:embed/>
                </p:oleObj>
              </mc:Choice>
              <mc:Fallback>
                <p:oleObj name="Слайд" r:id="rId5" imgW="4570530" imgH="342761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924944"/>
                        <a:ext cx="5059169" cy="37444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310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131763"/>
              </p:ext>
            </p:extLst>
          </p:nvPr>
        </p:nvGraphicFramePr>
        <p:xfrm>
          <a:off x="-396551" y="-243416"/>
          <a:ext cx="5502702" cy="4072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551" y="-243416"/>
                        <a:ext cx="5502702" cy="40726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074378"/>
              </p:ext>
            </p:extLst>
          </p:nvPr>
        </p:nvGraphicFramePr>
        <p:xfrm>
          <a:off x="3923928" y="2996952"/>
          <a:ext cx="5877669" cy="4350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2" name="Слайд" r:id="rId5" imgW="4570530" imgH="3427618" progId="PowerPoint.Slide.12">
                  <p:embed/>
                </p:oleObj>
              </mc:Choice>
              <mc:Fallback>
                <p:oleObj name="Слайд" r:id="rId5" imgW="4570530" imgH="342761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996952"/>
                        <a:ext cx="5877669" cy="4350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8914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0398"/>
            <a:ext cx="732831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018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79230"/>
              </p:ext>
            </p:extLst>
          </p:nvPr>
        </p:nvGraphicFramePr>
        <p:xfrm>
          <a:off x="107504" y="116632"/>
          <a:ext cx="458152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3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6632"/>
                        <a:ext cx="4581525" cy="339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513774"/>
              </p:ext>
            </p:extLst>
          </p:nvPr>
        </p:nvGraphicFramePr>
        <p:xfrm>
          <a:off x="4355976" y="3356992"/>
          <a:ext cx="458152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4" name="Слайд" r:id="rId5" imgW="4570530" imgH="3427618" progId="PowerPoint.Slide.12">
                  <p:embed/>
                </p:oleObj>
              </mc:Choice>
              <mc:Fallback>
                <p:oleObj name="Слайд" r:id="rId5" imgW="4570530" imgH="342761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3356992"/>
                        <a:ext cx="4581525" cy="339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5167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центрального поля зрения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661146"/>
              </p:ext>
            </p:extLst>
          </p:nvPr>
        </p:nvGraphicFramePr>
        <p:xfrm>
          <a:off x="1763688" y="1268760"/>
          <a:ext cx="6120680" cy="632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268760"/>
                        <a:ext cx="6120680" cy="63238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957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395535" y="188640"/>
            <a:ext cx="8558261" cy="5936928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ru-RU" altLang="ru-RU" sz="18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ru-RU" sz="1800" b="1" dirty="0" smtClean="0">
                <a:latin typeface="Times New Roman" pitchFamily="18" charset="0"/>
              </a:rPr>
              <a:t>II</a:t>
            </a:r>
            <a:r>
              <a:rPr lang="ru-RU" altLang="ru-RU" sz="1800" b="1" dirty="0" smtClean="0">
                <a:latin typeface="Times New Roman" pitchFamily="18" charset="0"/>
              </a:rPr>
              <a:t>.</a:t>
            </a:r>
            <a:r>
              <a:rPr lang="ru-RU" altLang="ru-RU" sz="1800" dirty="0" smtClean="0"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</a:rPr>
              <a:t>Слабовидящие дети: </a:t>
            </a:r>
            <a:r>
              <a:rPr lang="ru-RU" altLang="ru-RU" sz="1800" dirty="0" smtClean="0">
                <a:latin typeface="Times New Roman" pitchFamily="18" charset="0"/>
              </a:rPr>
              <a:t>дети с остротой зрения от 0,05 (5%) до 0,4 (40%) на лучше видящем глазу с коррекцией очками.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Times New Roman" pitchFamily="18" charset="0"/>
              </a:rPr>
              <a:t>Дети с глубоким слабовидением. Острота зрения от 0,05 до 0,09 (тяжёлая степень).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Times New Roman" pitchFamily="18" charset="0"/>
              </a:rPr>
              <a:t>Дети с выраженным слабовидением. Острота зрения от 0,1 до 0,2 (средняя степень).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Times New Roman" pitchFamily="18" charset="0"/>
              </a:rPr>
              <a:t>Дети с умеренным слабовидением. Острота зрения от 0,3 до 0,4 (слабая степень).</a:t>
            </a:r>
            <a:endParaRPr lang="en-US" altLang="ru-RU" sz="1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ru-RU" sz="1800" b="1" dirty="0" smtClean="0">
                <a:latin typeface="Times New Roman" pitchFamily="18" charset="0"/>
              </a:rPr>
              <a:t>III</a:t>
            </a:r>
            <a:r>
              <a:rPr lang="ru-RU" altLang="ru-RU" sz="1800" b="1" dirty="0" smtClean="0">
                <a:latin typeface="Times New Roman" pitchFamily="18" charset="0"/>
              </a:rPr>
              <a:t>.</a:t>
            </a:r>
            <a:r>
              <a:rPr lang="ru-RU" altLang="ru-RU" sz="1800" dirty="0" smtClean="0"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</a:rPr>
              <a:t>Дети с пониженным зрением</a:t>
            </a:r>
            <a:r>
              <a:rPr lang="ru-RU" altLang="ru-RU" sz="1800" dirty="0" smtClean="0">
                <a:latin typeface="Times New Roman" pitchFamily="18" charset="0"/>
              </a:rPr>
              <a:t>: острота зрения в этой подкатегории варьируется от 0,5 (50%) до 0,8 (80%) на лучше видящем глазу с коррекцией</a:t>
            </a:r>
            <a:r>
              <a:rPr lang="ru-RU" altLang="ru-RU" sz="1800" dirty="0">
                <a:latin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</a:rPr>
              <a:t>очками.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1800" dirty="0" smtClean="0">
                <a:latin typeface="Times New Roman" pitchFamily="18" charset="0"/>
              </a:rPr>
              <a:t>Дети с остротой зрения от 0,9 (90%) до 1.0 (100%)  являются нормально видящими и здесь не рассматриваются</a:t>
            </a:r>
            <a:r>
              <a:rPr lang="ru-RU" altLang="ru-RU" sz="1800" dirty="0" smtClean="0"/>
              <a:t>.</a:t>
            </a:r>
          </a:p>
          <a:p>
            <a:pPr>
              <a:lnSpc>
                <a:spcPct val="90000"/>
              </a:lnSpc>
            </a:pPr>
            <a:endParaRPr lang="ru-RU" altLang="ru-RU" dirty="0" smtClean="0"/>
          </a:p>
        </p:txBody>
      </p:sp>
      <p:pic>
        <p:nvPicPr>
          <p:cNvPr id="22531" name="preview-image" descr="narusheniya-zreniya-u-det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9"/>
            <a:ext cx="2503466" cy="222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59081"/>
            <a:ext cx="29257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детей с нарушениями зрения.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01419"/>
          </a:xfrm>
        </p:spPr>
        <p:txBody>
          <a:bodyPr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вербализм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Затруднена или отсутствует возможность овладения предметно – практическими действиями по подражанию.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ориентировки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пространстве.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Отстают в физическом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Затруднена коммуникативная деятельность.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об окружающем мире неточные, неполные, фрагментарные.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 познавательный интерес.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Замедляется развитие представлений, речи, внимания, памяти.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 темп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14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431899"/>
          </a:xfrm>
        </p:spPr>
        <p:txBody>
          <a:bodyPr/>
          <a:lstStyle/>
          <a:p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</a:rPr>
              <a:t>Особые образовательные потребности детей с  нарушениями зрения:</a:t>
            </a:r>
            <a:r>
              <a:rPr lang="ru-RU" altLang="ru-RU" sz="2400" i="1" dirty="0">
                <a:solidFill>
                  <a:srgbClr val="0066FF"/>
                </a:solidFill>
                <a:latin typeface="Times New Roman" pitchFamily="18" charset="0"/>
              </a:rPr>
              <a:t/>
            </a:r>
            <a:br>
              <a:rPr lang="ru-RU" altLang="ru-RU" sz="2400" i="1" dirty="0">
                <a:solidFill>
                  <a:srgbClr val="0066FF"/>
                </a:solidFill>
                <a:latin typeface="Times New Roman" pitchFamily="18" charset="0"/>
              </a:rPr>
            </a:b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688631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altLang="ru-RU" sz="2000" b="1" dirty="0" smtClean="0">
                <a:latin typeface="Times New Roman" pitchFamily="18" charset="0"/>
              </a:rPr>
              <a:t>         Особая организация образовательной среды: безопасность, доступность.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b="1" u="sng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u="sng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u="sng" dirty="0" err="1" smtClean="0">
                <a:latin typeface="Times New Roman" pitchFamily="18" charset="0"/>
                <a:cs typeface="Times New Roman" panose="02020603050405020304" pitchFamily="18" charset="0"/>
              </a:rPr>
              <a:t>Внеучебное</a:t>
            </a:r>
            <a:r>
              <a:rPr lang="ru-RU" altLang="ru-RU" sz="1800" u="sng" dirty="0" smtClean="0">
                <a:latin typeface="Times New Roman" pitchFamily="18" charset="0"/>
                <a:cs typeface="Times New Roman" panose="02020603050405020304" pitchFamily="18" charset="0"/>
              </a:rPr>
              <a:t> пространство</a:t>
            </a:r>
            <a:r>
              <a:rPr lang="ru-RU" altLang="ru-RU" sz="1800" dirty="0" smtClean="0"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spcAft>
                <a:spcPts val="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наличие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тактильно-осязательных, зрительных, звуковых ориентиров, обозначающих маршруты следования в образовательном пространстве, предупреждающих о препятствиях на пути следования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(тактильная дорожка на полу в коридоре, контрастно выделенные первые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последние ступеньки лестничных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пролетов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двери, пороги, обозначение этажа и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др.), облегчающих самостоятельную и безопасную пространственную ориентировку в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образовательной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организации и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повышающих мобильность обучающихся слабовидящих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детей.</a:t>
            </a:r>
          </a:p>
          <a:p>
            <a:pPr marL="114300" indent="0" algn="just">
              <a:spcAft>
                <a:spcPts val="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на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классных кабинетах таблички были написаны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крупным шрифтом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контрастных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цветов.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</a:rPr>
              <a:t>  </a:t>
            </a:r>
            <a:r>
              <a:rPr lang="ru-RU" sz="1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</a:t>
            </a:r>
            <a:r>
              <a:rPr lang="ru-RU" sz="1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классного кабинета: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Безопасное предметное наполнение помещений: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продуманное расположение мебели, широкие проходы, отсутствие нагромождений, незащищённых выступающих углов и стеклянных поверхностей, удобные подходы к партам, столу учителя, входным дверям.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Стабильность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предметно-пространственной среды.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1000"/>
              </a:spcAft>
              <a:buFontTx/>
              <a:buChar char="-"/>
            </a:pPr>
            <a:endParaRPr lang="ru-RU" altLang="ru-RU" sz="18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3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/>
          <p:cNvSpPr>
            <a:spLocks noGrp="1"/>
          </p:cNvSpPr>
          <p:nvPr>
            <p:ph idx="4294967295"/>
          </p:nvPr>
        </p:nvSpPr>
        <p:spPr>
          <a:xfrm>
            <a:off x="323528" y="188640"/>
            <a:ext cx="8496944" cy="5937523"/>
          </a:xfrm>
        </p:spPr>
        <p:txBody>
          <a:bodyPr/>
          <a:lstStyle/>
          <a:p>
            <a:pPr lvl="0">
              <a:lnSpc>
                <a:spcPct val="80000"/>
              </a:lnSpc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/>
              </a:rPr>
              <a:t>     </a:t>
            </a:r>
          </a:p>
          <a:p>
            <a:pPr lvl="0">
              <a:lnSpc>
                <a:spcPct val="80000"/>
              </a:lnSpc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/>
              </a:rPr>
              <a:t>     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Доступность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</a:rPr>
              <a:t>образовательной среды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</a:rPr>
              <a:t>предполагает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  <a:p>
            <a:pPr algn="just"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/>
              </a:rPr>
              <a:t>-   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Максимальное освещение, лучше использовать жалюзи. </a:t>
            </a:r>
            <a:r>
              <a:rPr lang="ru-RU" altLang="ru-RU" sz="1800" dirty="0">
                <a:solidFill>
                  <a:prstClr val="black"/>
                </a:solidFill>
                <a:latin typeface="Times New Roman"/>
              </a:rPr>
              <a:t>П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</a:rPr>
              <a:t>ри необходимости пользоваться индивидуальным источником света для праворуких детей с левой стороны, для </a:t>
            </a:r>
            <a:r>
              <a:rPr lang="ru-RU" sz="1800" dirty="0" err="1">
                <a:solidFill>
                  <a:prstClr val="black"/>
                </a:solidFill>
                <a:latin typeface="Times New Roman"/>
                <a:ea typeface="Calibri"/>
              </a:rPr>
              <a:t>леворуких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</a:rPr>
              <a:t> – с правой;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</a:rPr>
              <a:t>которое распространялось бы только на рабочую поверхность.</a:t>
            </a:r>
            <a:endParaRPr lang="ru-RU" sz="1800" dirty="0">
              <a:solidFill>
                <a:prstClr val="black"/>
              </a:solidFill>
              <a:latin typeface="Times New Roman" pitchFamily="18" charset="0"/>
            </a:endParaRPr>
          </a:p>
          <a:p>
            <a:pPr lvl="0" algn="just"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/>
              </a:rPr>
              <a:t>-   С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тены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учебных кабинетов должны быть окрашены предпочтительно  в светлые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тона зеленого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, желтого,  бежевого цветов.</a:t>
            </a:r>
          </a:p>
          <a:p>
            <a:pPr lvl="0" algn="just">
              <a:buFontTx/>
              <a:buChar char="-"/>
            </a:pPr>
            <a:r>
              <a:rPr lang="ru-RU" altLang="ru-RU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Т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емно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коричневые или темно - зелёные матовые доски, чтобы избежать бликов.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Лучше всего использовать желтый мел.</a:t>
            </a:r>
            <a:endParaRPr lang="ru-RU" sz="18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lvl="0"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Учебные парты (столы), регулируемые по росту ребенка и по наклону столешницы могут быть стационарно закреплены, без глянцевой поверхности,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с тактильными ориентирами (середина), наличие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бортиков. Парта ребенка со слабым зрением должна находиться в первых рядах от учительского стола и рядом с окном.</a:t>
            </a:r>
            <a:endParaRPr lang="ru-RU" sz="1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слабовидящих: различные увеличительные приборы (лупы настольные и для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мобильного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использования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endParaRPr lang="ru-RU" altLang="ru-RU" sz="18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</a:rPr>
              <a:t>Использование </a:t>
            </a:r>
            <a:r>
              <a:rPr lang="ru-RU" altLang="ru-RU" sz="1800" dirty="0">
                <a:solidFill>
                  <a:prstClr val="black"/>
                </a:solidFill>
                <a:latin typeface="Times New Roman" pitchFamily="18" charset="0"/>
              </a:rPr>
              <a:t>дидактического материала и средств наглядности, отвечающих особым образовательным потребностям различных групп слабовидящих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</a:rPr>
              <a:t>обучающихся. </a:t>
            </a:r>
            <a:endParaRPr lang="ru-RU"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1343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Использование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наглядного материала и его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демонстрация 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Размер материала.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Загруженность перцептивного поля.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Выбор определённого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цвета.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указки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кончик красного  цвета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Выделение контура, мелких деталей.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Использование фоновых экранов.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Правильное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рабочей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поверхности.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</a:rPr>
              <a:t>Учёт темпа деятельности.</a:t>
            </a:r>
          </a:p>
          <a:p>
            <a:r>
              <a:rPr lang="ru-RU" sz="2000" dirty="0" smtClean="0">
                <a:latin typeface="Times New Roman"/>
                <a:ea typeface="Calibri"/>
              </a:rPr>
              <a:t>Адекватная </a:t>
            </a:r>
            <a:r>
              <a:rPr lang="ru-RU" sz="2000" dirty="0">
                <a:latin typeface="Times New Roman"/>
                <a:ea typeface="Calibri"/>
              </a:rPr>
              <a:t>вербализация материала. </a:t>
            </a:r>
            <a:endParaRPr lang="ru-RU" sz="2000" dirty="0"/>
          </a:p>
        </p:txBody>
      </p:sp>
      <p:pic>
        <p:nvPicPr>
          <p:cNvPr id="4" name="Рисунок 3" descr="https://www.zmd.ru/upload/images/3(29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/>
          <a:stretch/>
        </p:blipFill>
        <p:spPr bwMode="auto">
          <a:xfrm>
            <a:off x="5014730" y="3212976"/>
            <a:ext cx="3949757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715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pPr lvl="0"/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сохранных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анализаторов,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методов, приёмов и средств обучения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Процесс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обучения строить на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</a:rPr>
              <a:t>полисенсорной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   основе.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Использовать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прием сопряженных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действий.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Соблюдать режим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зрительных нагрузок.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Включать в занятия </a:t>
            </a:r>
            <a:r>
              <a:rPr lang="ru-RU" sz="2000" dirty="0" err="1" smtClean="0">
                <a:solidFill>
                  <a:srgbClr val="000000"/>
                </a:solidFill>
                <a:latin typeface="Times New Roman"/>
              </a:rPr>
              <a:t>офтальмопаузы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Подготовительные задания, упражнения.</a:t>
            </a: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Место ребёнка на занятии определять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    с учётом зрительных возможностей.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Учитывать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ограничения,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противопоказания. </a:t>
            </a:r>
            <a:endParaRPr lang="ru-RU" sz="20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b="5701"/>
          <a:stretch/>
        </p:blipFill>
        <p:spPr bwMode="auto">
          <a:xfrm>
            <a:off x="5868143" y="1412776"/>
            <a:ext cx="3139475" cy="258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89" y="4221088"/>
            <a:ext cx="3167129" cy="237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233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532"/>
            <a:ext cx="3969701" cy="29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3695"/>
            <a:ext cx="388937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размещения детей с нарушениями зрения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 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косоглазии без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амблиопии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сидеть в среднем ряду за партой в соответствии с видом косоглазия: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 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сходящемся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настолько далеко от доски, насколько позволяет острота зрения;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 </a:t>
            </a:r>
            <a:r>
              <a:rPr lang="ru-RU" sz="1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расходящемся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косоглазии – как можно ближе к доске, несмотря на остроту зрения. 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Некосящий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глаз должен быть направлен прямо на доску.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 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косоглазии с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амблиопией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среднем ряду на первой парте (чем ниже острота зрения, тем ближе к доске);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диагнозом астигматизм 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показан для рассаживания средний ряд. Парта зависит от остроты зрения.</a:t>
            </a:r>
          </a:p>
          <a:p>
            <a:pPr lvl="0">
              <a:buFont typeface="Arial"/>
              <a:buChar char="•"/>
            </a:pP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светобоязни, 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явление наблюдается при альбинизме,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аниридии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катаракте, дистрофии сетчатки, глаукоме — показано рассаживание дальше от окон, использование жалюзи для защиты от прямых солнечных лучей.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атрофии зрительного нерва, 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близорукости требуется </a:t>
            </a:r>
            <a:r>
              <a:rPr lang="ru-RU" sz="18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освещенность 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зрительной работе. Этим детям нужна парта у окна.</a:t>
            </a:r>
          </a:p>
          <a:p>
            <a:pPr lvl="0"/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учитывается наличие 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окклюзии.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Если окклюзия левого глаза, то ребёнок сидит справа от педагога, если окклюзия правого глаза – слева.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193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95294"/>
            <a:ext cx="7488832" cy="583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ЛИТЕРАТУРА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-ОСОБЕННОСТИ ПРЕПОДАВАНИЯ ИЗОБРАЗИТЕЛЬНОГО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ИСКУССТВА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СЛЕПЫМ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СЛАБОВИДЯЩИМ ОБУЧАЮЩИМСЯ В УСЛОВИЯХ РЕАЛИЗАЦИИ ФГОС ООО.  Составители: Врублевская Е.Е., Крылова Е.И.,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Тальнишних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А.А. Санкт-Петербург  2020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-Создание специальных условий для детей с нарушениями зрения в общеобразовательных учреждениях МЕТОДИЧЕСКИЕ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РЕКОМЕНДАЦИИ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Авторы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составители: М.М. Семаго, В.Л.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Рыскина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Т.П. Дмитриева, Л.Н. Гладилина, Е.Б. Борисова, Н.М.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Хрулева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Под редакцией Е.В. Самсоновой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Московский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городской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психолого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- педагогический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университет.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Использование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офтальмоэргономических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рекомендаций в специальных образовательных учреждениях для детей с нарушением зрения (по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Тупоногову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Б.К.)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65150" y="476250"/>
            <a:ext cx="8229600" cy="17287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2060575"/>
            <a:ext cx="8424863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buFont typeface="Arial" charset="0"/>
              <a:buNone/>
              <a:defRPr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КГБУ «Краевой центр психолого-медико-социального сопровождения»</a:t>
            </a:r>
          </a:p>
          <a:p>
            <a:pPr algn="just" eaLnBrk="0" hangingPunct="0">
              <a:buFont typeface="Arial" charset="0"/>
              <a:buNone/>
              <a:defRPr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Гагарина ул., д. 48а, г. Красноярск</a:t>
            </a:r>
          </a:p>
          <a:p>
            <a:pPr algn="just" eaLnBrk="0" hangingPunct="0">
              <a:buFont typeface="Arial" charset="0"/>
              <a:buNone/>
              <a:defRPr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Телефон: </a:t>
            </a:r>
            <a:r>
              <a:rPr lang="ru-RU" dirty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8-800-700-2404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, +7 963-268-10-90, (391) 227-68-34</a:t>
            </a:r>
          </a:p>
          <a:p>
            <a:pPr eaLnBrk="0" hangingPunct="0">
              <a:buFont typeface="Arial" charset="0"/>
              <a:buNone/>
              <a:defRPr/>
            </a:pPr>
            <a:endParaRPr lang="ru-RU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Arial" charset="0"/>
              <a:buNone/>
              <a:defRPr/>
            </a:pPr>
            <a:endParaRPr lang="ru-RU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5200" y="762000"/>
            <a:ext cx="8153400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eaLnBrk="0" hangingPunct="0">
              <a:defRPr/>
            </a:pPr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7" name="Прямоугольник 3"/>
          <p:cNvSpPr>
            <a:spLocks noChangeArrowheads="1"/>
          </p:cNvSpPr>
          <p:nvPr/>
        </p:nvSpPr>
        <p:spPr bwMode="auto">
          <a:xfrm>
            <a:off x="323850" y="34290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Ачинск, ул. Манкевича, д.  48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Телефон: +7 963-268-10-52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323850" y="43656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Канск, ул. Куйбышева, д. 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Телефон: +7 963-268-10-53</a:t>
            </a:r>
          </a:p>
        </p:txBody>
      </p:sp>
      <p:sp>
        <p:nvSpPr>
          <p:cNvPr id="3079" name="Прямоугольник 6"/>
          <p:cNvSpPr>
            <a:spLocks noChangeArrowheads="1"/>
          </p:cNvSpPr>
          <p:nvPr/>
        </p:nvSpPr>
        <p:spPr bwMode="auto">
          <a:xfrm>
            <a:off x="4318000" y="34290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Лесосибирск, ул. Победы, д. 39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Телефон: + 7 963-268-10-77</a:t>
            </a:r>
          </a:p>
        </p:txBody>
      </p:sp>
      <p:sp>
        <p:nvSpPr>
          <p:cNvPr id="3080" name="Прямоугольник 7"/>
          <p:cNvSpPr>
            <a:spLocks noChangeArrowheads="1"/>
          </p:cNvSpPr>
          <p:nvPr/>
        </p:nvSpPr>
        <p:spPr bwMode="auto">
          <a:xfrm>
            <a:off x="4405313" y="431165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Минусинск, ул. Ботаническая, д. 32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строение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Телефон: + 7 963-268-10-82</a:t>
            </a:r>
          </a:p>
        </p:txBody>
      </p:sp>
      <p:sp>
        <p:nvSpPr>
          <p:cNvPr id="3081" name="Прямоугольник 8"/>
          <p:cNvSpPr>
            <a:spLocks noChangeArrowheads="1"/>
          </p:cNvSpPr>
          <p:nvPr/>
        </p:nvSpPr>
        <p:spPr bwMode="auto">
          <a:xfrm>
            <a:off x="503238" y="5233988"/>
            <a:ext cx="40322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smtClean="0">
                <a:solidFill>
                  <a:srgbClr val="17375E"/>
                </a:solidFill>
                <a:latin typeface="Arial" pitchFamily="34" charset="0"/>
                <a:cs typeface="Arial" pitchFamily="34" charset="0"/>
                <a:hlinkClick r:id="rId2"/>
              </a:rPr>
              <a:t>http://kraicentr.ru</a:t>
            </a:r>
            <a:endParaRPr lang="ru-RU" altLang="ru-RU" sz="180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smtClean="0">
                <a:solidFill>
                  <a:srgbClr val="17375E"/>
                </a:solidFill>
                <a:latin typeface="Arial" pitchFamily="34" charset="0"/>
                <a:cs typeface="Arial" pitchFamily="34" charset="0"/>
                <a:hlinkClick r:id="rId3"/>
              </a:rPr>
              <a:t>https://www.facebook.com/kcpmss/</a:t>
            </a:r>
            <a:endParaRPr lang="ru-RU" altLang="ru-RU" sz="180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smtClean="0">
                <a:solidFill>
                  <a:srgbClr val="17375E"/>
                </a:solidFill>
                <a:latin typeface="Arial" pitchFamily="34" charset="0"/>
                <a:cs typeface="Arial" pitchFamily="34" charset="0"/>
                <a:hlinkClick r:id="rId4"/>
              </a:rPr>
              <a:t>https://www.instagram.com/kcpmss/</a:t>
            </a:r>
            <a:endParaRPr lang="ru-RU" altLang="ru-RU" sz="180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smtClean="0">
                <a:solidFill>
                  <a:srgbClr val="17375E"/>
                </a:solidFill>
                <a:latin typeface="Arial" pitchFamily="34" charset="0"/>
                <a:cs typeface="Arial" pitchFamily="34" charset="0"/>
                <a:hlinkClick r:id="rId5"/>
              </a:rPr>
              <a:t>https://vk.com/kcpmss</a:t>
            </a:r>
            <a:r>
              <a:rPr lang="ru-RU" altLang="ru-RU" sz="180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485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Проблемы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со зрением, наиболее часто встречающиеся в детском возрасте.</a:t>
            </a:r>
            <a:r>
              <a:rPr lang="ru-RU" sz="2800" i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2800" i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Picture 5" descr="Галерея творчества детей с ОВЗ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498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8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188640"/>
            <a:ext cx="8064896" cy="6192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если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повреждающий фактор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действовал 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внутриутробного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плода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(чаще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инфекции).</a:t>
            </a: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Наследственные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когда заболевание глаз передается из поколения 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поколение. </a:t>
            </a:r>
            <a:r>
              <a:rPr lang="ru-RU" sz="2000" dirty="0" smtClean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2000" dirty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наследуется не столько проблема со зрением, сколько предрасположенность к ее развитию, сама патология дает знать о себе при неблагоприятном стечении внутренних, внешних факторов.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Приобретенные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если причина действовала после рождения ребенка (инфекции,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травмы, испуг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96402"/>
            <a:ext cx="3719513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2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Описание: Так выглядит мир, если у Вас нет проблем со зрени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551447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68144" y="273050"/>
            <a:ext cx="2818656" cy="585311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Если у вас нет никаких проблем со зрением, вы видите мир таким, как на картинке. Далекие горы, стулья вблизи и остальные предметы находятся в фокусе.</a:t>
            </a: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/>
          <a:lstStyle/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1964" y="260648"/>
            <a:ext cx="5890236" cy="582210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Гиперметропия (дальнозоркость).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192" y="1484785"/>
            <a:ext cx="2386608" cy="381642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Дальнозоркие люди видят горы и лесистый ландшафт в фокусе, но стулья и трава, находящиеся вблизи, кажутся расплывчатыми.</a:t>
            </a:r>
            <a:endParaRPr lang="ru-RU" sz="2400" dirty="0">
              <a:ea typeface="Times New Roman"/>
              <a:cs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2" y="980728"/>
            <a:ext cx="5366997" cy="496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4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altLang="ru-RU" sz="2400" b="1" dirty="0" smtClean="0">
                <a:latin typeface="Times New Roman" pitchFamily="18" charset="0"/>
              </a:rPr>
              <a:t>Дальнозоркость</a:t>
            </a:r>
            <a:r>
              <a:rPr lang="ru-RU" altLang="ru-RU" sz="2400" dirty="0" smtClean="0">
                <a:latin typeface="Times New Roman" pitchFamily="18" charset="0"/>
              </a:rPr>
              <a:t> – снижение остроты зрения вблизи. </a:t>
            </a:r>
          </a:p>
          <a:p>
            <a:pPr algn="just"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altLang="ru-RU" sz="2400" dirty="0" smtClean="0">
                <a:latin typeface="Times New Roman" pitchFamily="18" charset="0"/>
              </a:rPr>
              <a:t>В целях профилактики </a:t>
            </a:r>
            <a:r>
              <a:rPr lang="ru-RU" altLang="ru-RU" sz="2400" dirty="0" err="1" smtClean="0">
                <a:latin typeface="Times New Roman" pitchFamily="18" charset="0"/>
              </a:rPr>
              <a:t>амблиопии</a:t>
            </a:r>
            <a:r>
              <a:rPr lang="ru-RU" altLang="ru-RU" sz="2400" dirty="0" smtClean="0">
                <a:latin typeface="Times New Roman" pitchFamily="18" charset="0"/>
              </a:rPr>
              <a:t> детям, у которых выявлена дальнозоркость, как можно раньше назначают очки. Если в этом случае острота зрения плохо исправляется, проводят </a:t>
            </a:r>
            <a:r>
              <a:rPr lang="ru-RU" altLang="ru-RU" sz="2400" b="1" dirty="0" err="1" smtClean="0">
                <a:latin typeface="Times New Roman" pitchFamily="18" charset="0"/>
              </a:rPr>
              <a:t>плеоптическое</a:t>
            </a:r>
            <a:r>
              <a:rPr lang="ru-RU" altLang="ru-RU" sz="2400" b="1" dirty="0" smtClean="0">
                <a:latin typeface="Times New Roman" pitchFamily="18" charset="0"/>
              </a:rPr>
              <a:t> лечение. </a:t>
            </a:r>
          </a:p>
          <a:p>
            <a:pPr algn="just">
              <a:buFont typeface="Arial" charset="0"/>
              <a:buNone/>
            </a:pPr>
            <a:r>
              <a:rPr lang="ru-RU" altLang="ru-RU" sz="2400" dirty="0" smtClean="0">
                <a:latin typeface="Times New Roman" pitchFamily="18" charset="0"/>
              </a:rPr>
              <a:t>Функциональные возможности зрительной системы при работе вблизи </a:t>
            </a:r>
            <a:r>
              <a:rPr lang="ru-RU" altLang="ru-RU" sz="2400" b="1" dirty="0" smtClean="0">
                <a:latin typeface="Times New Roman" pitchFamily="18" charset="0"/>
              </a:rPr>
              <a:t>у детей с дальнозоркостью</a:t>
            </a:r>
            <a:r>
              <a:rPr lang="ru-RU" altLang="ru-RU" sz="2400" dirty="0" smtClean="0">
                <a:latin typeface="Times New Roman" pitchFamily="18" charset="0"/>
              </a:rPr>
              <a:t> хуже, чем у близоруких слабовидящих. </a:t>
            </a:r>
          </a:p>
          <a:p>
            <a:pPr algn="just">
              <a:buFont typeface="Arial" charset="0"/>
              <a:buNone/>
            </a:pPr>
            <a:r>
              <a:rPr lang="ru-RU" altLang="ru-RU" sz="2400" dirty="0" smtClean="0">
                <a:latin typeface="Times New Roman" pitchFamily="18" charset="0"/>
              </a:rPr>
              <a:t>Напряженная длительная работа вблизи у таких детей часто вызывает </a:t>
            </a:r>
            <a:r>
              <a:rPr lang="ru-RU" altLang="ru-RU" sz="2400" u="sng" dirty="0" smtClean="0">
                <a:latin typeface="Times New Roman" pitchFamily="18" charset="0"/>
              </a:rPr>
              <a:t>зрительное утомление</a:t>
            </a:r>
            <a:r>
              <a:rPr lang="ru-RU" altLang="ru-RU" sz="2400" dirty="0" smtClean="0">
                <a:latin typeface="Times New Roman" pitchFamily="18" charset="0"/>
              </a:rPr>
              <a:t> (астенопию): тяжесть в глазах и в области лба, головокружение.</a:t>
            </a:r>
            <a:r>
              <a:rPr lang="ru-RU" altLang="ru-RU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2131</Words>
  <Application>Microsoft Office PowerPoint</Application>
  <PresentationFormat>Экран (4:3)</PresentationFormat>
  <Paragraphs>220</Paragraphs>
  <Slides>48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2" baseType="lpstr">
      <vt:lpstr>1_Тема Office</vt:lpstr>
      <vt:lpstr>2_Тема Office</vt:lpstr>
      <vt:lpstr>3_Тема Office</vt:lpstr>
      <vt:lpstr>Тема Office</vt:lpstr>
      <vt:lpstr>8_Тема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Слайд</vt:lpstr>
      <vt:lpstr>   Краевой центр психолого-медико-социального сопровождения                                                                                             г. Минусинск   </vt:lpstr>
      <vt:lpstr> </vt:lpstr>
      <vt:lpstr>Педагогическая классификация детей  с нарушением зрения (В.З. Денискина)</vt:lpstr>
      <vt:lpstr>Презентация PowerPoint</vt:lpstr>
      <vt:lpstr>Проблемы со зрением, наиболее часто встречающиеся в детском возрасте. </vt:lpstr>
      <vt:lpstr>Презентация PowerPoint</vt:lpstr>
      <vt:lpstr>Презентация PowerPoint</vt:lpstr>
      <vt:lpstr>Презентация PowerPoint</vt:lpstr>
      <vt:lpstr>Презентация PowerPoint</vt:lpstr>
      <vt:lpstr>Миопия (близорукость)  </vt:lpstr>
      <vt:lpstr>Презентация PowerPoint</vt:lpstr>
      <vt:lpstr> Степени близорукости </vt:lpstr>
      <vt:lpstr>Астигматизм</vt:lpstr>
      <vt:lpstr>Презентация PowerPoint</vt:lpstr>
      <vt:lpstr>Смешанный астигматизм </vt:lpstr>
      <vt:lpstr>    Катаракта – помутнение хрусталика.</vt:lpstr>
      <vt:lpstr>Презентация PowerPoint</vt:lpstr>
      <vt:lpstr>Презентация PowerPoint</vt:lpstr>
      <vt:lpstr>       Глаукома - характеризуется постоянным или периодическим повышением внутриглазного давления.  </vt:lpstr>
      <vt:lpstr>Презентация PowerPoint</vt:lpstr>
      <vt:lpstr>Презентация PowerPoint</vt:lpstr>
      <vt:lpstr>Косоглазие</vt:lpstr>
      <vt:lpstr>Презентация PowerPoint</vt:lpstr>
      <vt:lpstr>Презентация PowerPoint</vt:lpstr>
      <vt:lpstr>Презентация PowerPoint</vt:lpstr>
      <vt:lpstr> Нистагм </vt:lpstr>
      <vt:lpstr>Презентация PowerPoint</vt:lpstr>
      <vt:lpstr>Презентация PowerPoint</vt:lpstr>
      <vt:lpstr>Атрофия   зрительного   нерва</vt:lpstr>
      <vt:lpstr>Презентация PowerPoint</vt:lpstr>
      <vt:lpstr> Атрофия зрительного нерва</vt:lpstr>
      <vt:lpstr>Переферическое зрение.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Нарушение центрального поля зрения</vt:lpstr>
      <vt:lpstr>Особенности развития детей с нарушениями зрения.</vt:lpstr>
      <vt:lpstr>Особые образовательные потребности детей с  нарушениями зрения: </vt:lpstr>
      <vt:lpstr>Презентация PowerPoint</vt:lpstr>
      <vt:lpstr> Использование наглядного материала и его демонстрация </vt:lpstr>
      <vt:lpstr> Использование сохранных анализаторов,  специальных методов, приёмов и средств обучения. </vt:lpstr>
      <vt:lpstr>Презентация PowerPoint</vt:lpstr>
      <vt:lpstr>Особенности размещения детей с нарушениями зрения 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95</cp:revision>
  <dcterms:created xsi:type="dcterms:W3CDTF">2022-01-16T13:56:58Z</dcterms:created>
  <dcterms:modified xsi:type="dcterms:W3CDTF">2022-02-27T14:15:56Z</dcterms:modified>
</cp:coreProperties>
</file>