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71" r:id="rId6"/>
    <p:sldId id="272" r:id="rId7"/>
    <p:sldId id="268" r:id="rId8"/>
    <p:sldId id="264" r:id="rId9"/>
    <p:sldId id="281" r:id="rId10"/>
    <p:sldId id="275" r:id="rId11"/>
    <p:sldId id="260" r:id="rId12"/>
    <p:sldId id="261" r:id="rId13"/>
    <p:sldId id="273" r:id="rId14"/>
    <p:sldId id="277" r:id="rId15"/>
    <p:sldId id="278" r:id="rId16"/>
    <p:sldId id="279" r:id="rId17"/>
    <p:sldId id="262" r:id="rId18"/>
    <p:sldId id="263" r:id="rId19"/>
    <p:sldId id="267" r:id="rId20"/>
    <p:sldId id="280" r:id="rId21"/>
    <p:sldId id="274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unnatu@yandex.ru/" TargetMode="External"/><Relationship Id="rId2" Type="http://schemas.openxmlformats.org/officeDocument/2006/relationships/hyperlink" Target="http://yunnat.ucoz.ru/index/skhema_proezda/0-9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Региональные ресурсные центры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Красноярский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краевой центр «Юннаты»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естественнонаучная направленность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Красноярский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краевой Дворец пионеров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художественная и социально-гуманитарная направленности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Красноярский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краевой центр туризма и краеведения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туристско-краеведческая направленность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8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483245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Телефон для справок:</a:t>
            </a:r>
            <a:r>
              <a:rPr lang="ru-RU" dirty="0" smtClean="0"/>
              <a:t> 8 </a:t>
            </a:r>
            <a:r>
              <a:rPr lang="ru-RU" i="1" dirty="0" smtClean="0"/>
              <a:t>(391) 243-68-35</a:t>
            </a:r>
            <a:endParaRPr lang="ru-RU" dirty="0" smtClean="0"/>
          </a:p>
          <a:p>
            <a:r>
              <a:rPr lang="ru-RU" b="1" dirty="0" smtClean="0"/>
              <a:t>Сайт: </a:t>
            </a:r>
            <a:r>
              <a:rPr lang="ru-RU" dirty="0" err="1" smtClean="0">
                <a:hlinkClick r:id="rId2"/>
              </a:rPr>
              <a:t>yunnat.ucoz.ru</a:t>
            </a:r>
            <a:endParaRPr lang="ru-RU" dirty="0" smtClean="0"/>
          </a:p>
          <a:p>
            <a:r>
              <a:rPr lang="ru-RU" b="1" dirty="0" smtClean="0"/>
              <a:t>Адрес электронной почты:</a:t>
            </a:r>
            <a:r>
              <a:rPr lang="ru-RU" dirty="0" smtClean="0"/>
              <a:t> </a:t>
            </a:r>
            <a:r>
              <a:rPr lang="ru-RU" dirty="0" err="1" smtClean="0">
                <a:hlinkClick r:id="rId3"/>
              </a:rPr>
              <a:t>yunnatu@yandex.ru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Красноярский краевой центр «Юннаты»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Красноярский краевой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Дворец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пионеров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Основные задачи, которые решает ресурсный центр: 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разработка, апробация и тиражирование новых программ дополнительного образования, в соответствие с реализацией Концепции развития дополнительного образования до 2030 года;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информационная, консультационная, экспертная  поддержка образовательных организаций, реализующих дополнительные общеразвивающие программы по указанным направленностям в части обновления содержания и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4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1429" t="23571" r="10714" b="20000"/>
          <a:stretch>
            <a:fillRect/>
          </a:stretch>
        </p:blipFill>
        <p:spPr bwMode="auto">
          <a:xfrm>
            <a:off x="0" y="1071546"/>
            <a:ext cx="9209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581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1429" t="26429" r="10714" b="30000"/>
          <a:stretch>
            <a:fillRect/>
          </a:stretch>
        </p:blipFill>
        <p:spPr bwMode="auto">
          <a:xfrm>
            <a:off x="0" y="1500174"/>
            <a:ext cx="9144000" cy="36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адержка 2"/>
          <p:cNvSpPr/>
          <p:nvPr/>
        </p:nvSpPr>
        <p:spPr>
          <a:xfrm rot="10800000">
            <a:off x="7539938" y="-191072"/>
            <a:ext cx="4582685" cy="7260609"/>
          </a:xfrm>
          <a:prstGeom prst="flowChartDelay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908075" y="2704988"/>
            <a:ext cx="48285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ЦИКЛ УЧАСТИЯ </a:t>
            </a:r>
          </a:p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ДЛЯ ПОДРОСТКА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691492" y="-449199"/>
            <a:ext cx="2030798" cy="2949269"/>
          </a:xfrm>
          <a:prstGeom prst="homePlate">
            <a:avLst>
              <a:gd name="adj" fmla="val 26636"/>
            </a:avLst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9233" y="173761"/>
            <a:ext cx="892361" cy="116507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3" y="281460"/>
            <a:ext cx="742280" cy="9496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9825" y="1246115"/>
            <a:ext cx="27569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Точки входа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6509" y="5982018"/>
            <a:ext cx="27569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МОДУЛИ ПО ВЫБОРУ</a:t>
            </a:r>
          </a:p>
        </p:txBody>
      </p:sp>
      <p:sp>
        <p:nvSpPr>
          <p:cNvPr id="20" name="Блок-схема: знак завершения 19">
            <a:extLst>
              <a:ext uri="{FF2B5EF4-FFF2-40B4-BE49-F238E27FC236}">
                <a16:creationId xmlns="" xmlns:a16="http://schemas.microsoft.com/office/drawing/2014/main" id="{1897FF4E-5626-4D23-BF70-0A57A3749D72}"/>
              </a:ext>
            </a:extLst>
          </p:cNvPr>
          <p:cNvSpPr/>
          <p:nvPr/>
        </p:nvSpPr>
        <p:spPr>
          <a:xfrm>
            <a:off x="111762" y="4488549"/>
            <a:ext cx="3745857" cy="1001230"/>
          </a:xfrm>
          <a:prstGeom prst="flowChartTerminator">
            <a:avLst/>
          </a:prstGeom>
          <a:ln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Бизнес-клуб</a:t>
            </a:r>
            <a:endParaRPr lang="ru-RU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Блок-схема: знак завершения 20">
            <a:extLst>
              <a:ext uri="{FF2B5EF4-FFF2-40B4-BE49-F238E27FC236}">
                <a16:creationId xmlns="" xmlns:a16="http://schemas.microsoft.com/office/drawing/2014/main" id="{1897FF4E-5626-4D23-BF70-0A57A3749D72}"/>
              </a:ext>
            </a:extLst>
          </p:cNvPr>
          <p:cNvSpPr/>
          <p:nvPr/>
        </p:nvSpPr>
        <p:spPr>
          <a:xfrm>
            <a:off x="57575" y="3354503"/>
            <a:ext cx="3800045" cy="961894"/>
          </a:xfrm>
          <a:prstGeom prst="flowChartTerminator">
            <a:avLst/>
          </a:prstGeom>
          <a:ln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Разноуровневые</a:t>
            </a:r>
            <a:r>
              <a:rPr lang="ru-RU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программы</a:t>
            </a:r>
            <a:endParaRPr lang="ru-RU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" y="3508705"/>
            <a:ext cx="810403" cy="743169"/>
          </a:xfrm>
          <a:prstGeom prst="rect">
            <a:avLst/>
          </a:prstGeom>
        </p:spPr>
      </p:pic>
      <p:sp>
        <p:nvSpPr>
          <p:cNvPr id="23" name="Пятиугольник 22"/>
          <p:cNvSpPr/>
          <p:nvPr/>
        </p:nvSpPr>
        <p:spPr>
          <a:xfrm rot="5400000">
            <a:off x="4528953" y="-449795"/>
            <a:ext cx="2084999" cy="2949269"/>
          </a:xfrm>
          <a:prstGeom prst="homePlate">
            <a:avLst>
              <a:gd name="adj" fmla="val 26636"/>
            </a:avLst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нак завершения 23">
            <a:extLst>
              <a:ext uri="{FF2B5EF4-FFF2-40B4-BE49-F238E27FC236}">
                <a16:creationId xmlns="" xmlns:a16="http://schemas.microsoft.com/office/drawing/2014/main" id="{1897FF4E-5626-4D23-BF70-0A57A3749D72}"/>
              </a:ext>
            </a:extLst>
          </p:cNvPr>
          <p:cNvSpPr/>
          <p:nvPr/>
        </p:nvSpPr>
        <p:spPr>
          <a:xfrm>
            <a:off x="57575" y="2191598"/>
            <a:ext cx="3728607" cy="961894"/>
          </a:xfrm>
          <a:prstGeom prst="flowChartTerminator">
            <a:avLst/>
          </a:prstGeom>
          <a:ln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Форумы школьного предпринимательства</a:t>
            </a:r>
            <a:endParaRPr lang="ru-RU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453" y="6350204"/>
            <a:ext cx="6334822" cy="0"/>
          </a:xfrm>
          <a:prstGeom prst="straightConnector1">
            <a:avLst/>
          </a:prstGeom>
          <a:ln w="444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37729" y="1119119"/>
            <a:ext cx="27569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Предъявление </a:t>
            </a:r>
          </a:p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результата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2" y="2303263"/>
            <a:ext cx="589660" cy="78515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04CF34D-C940-42C2-8D12-193C350ED95E}"/>
              </a:ext>
            </a:extLst>
          </p:cNvPr>
          <p:cNvSpPr/>
          <p:nvPr/>
        </p:nvSpPr>
        <p:spPr>
          <a:xfrm>
            <a:off x="2952584" y="6474460"/>
            <a:ext cx="4200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9999"/>
                </a:solidFill>
                <a:latin typeface="Comic Sans MS" panose="030F0702030302020204" pitchFamily="66" charset="0"/>
              </a:rPr>
              <a:t>Наставническое сопровождение</a:t>
            </a:r>
            <a:endParaRPr lang="ru-RU" sz="2000" dirty="0"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78690" y="3363588"/>
            <a:ext cx="2598585" cy="2117008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«Мой край – моё дело»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ПрофСтарт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«Молодые профессионалы»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4" y="4585724"/>
            <a:ext cx="655198" cy="873597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4178691" y="2448262"/>
            <a:ext cx="2598584" cy="822995"/>
          </a:xfrm>
          <a:prstGeom prst="round2SameRect">
            <a:avLst/>
          </a:prstGeom>
          <a:noFill/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07361" y="2604600"/>
            <a:ext cx="332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Краевые конкурсы, </a:t>
            </a:r>
          </a:p>
          <a:p>
            <a:pPr algn="ctr"/>
            <a:r>
              <a:rPr lang="ru-RU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чемпионаты</a:t>
            </a:r>
            <a:endParaRPr lang="ru-RU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3304736" y="5405173"/>
            <a:ext cx="409575" cy="784224"/>
            <a:chOff x="0" y="0"/>
            <a:chExt cx="546387" cy="784417"/>
          </a:xfrm>
        </p:grpSpPr>
        <p:grpSp>
          <p:nvGrpSpPr>
            <p:cNvPr id="6" name="Группа 36"/>
            <p:cNvGrpSpPr/>
            <p:nvPr/>
          </p:nvGrpSpPr>
          <p:grpSpPr>
            <a:xfrm>
              <a:off x="287079" y="31897"/>
              <a:ext cx="259308" cy="423080"/>
              <a:chOff x="0" y="0"/>
              <a:chExt cx="232012" cy="355078"/>
            </a:xfrm>
            <a:solidFill>
              <a:srgbClr val="FFC000"/>
            </a:solidFill>
          </p:grpSpPr>
          <p:sp>
            <p:nvSpPr>
              <p:cNvPr id="44" name="Блок-схема: извлечение 43"/>
              <p:cNvSpPr/>
              <p:nvPr/>
            </p:nvSpPr>
            <p:spPr>
              <a:xfrm flipV="1">
                <a:off x="0" y="150125"/>
                <a:ext cx="232012" cy="204953"/>
              </a:xfrm>
              <a:prstGeom prst="flowChartExtract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7296" y="0"/>
                <a:ext cx="163195" cy="108585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8" name="Группа 37"/>
            <p:cNvGrpSpPr/>
            <p:nvPr/>
          </p:nvGrpSpPr>
          <p:grpSpPr>
            <a:xfrm>
              <a:off x="0" y="0"/>
              <a:ext cx="259080" cy="422910"/>
              <a:chOff x="0" y="0"/>
              <a:chExt cx="232012" cy="355078"/>
            </a:xfrm>
            <a:solidFill>
              <a:srgbClr val="FFC000"/>
            </a:solidFill>
          </p:grpSpPr>
          <p:sp>
            <p:nvSpPr>
              <p:cNvPr id="42" name="Блок-схема: извлечение 41"/>
              <p:cNvSpPr/>
              <p:nvPr/>
            </p:nvSpPr>
            <p:spPr>
              <a:xfrm flipV="1">
                <a:off x="0" y="150125"/>
                <a:ext cx="232012" cy="204953"/>
              </a:xfrm>
              <a:prstGeom prst="flowChartExtract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7296" y="0"/>
                <a:ext cx="163195" cy="108585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38"/>
            <p:cNvGrpSpPr/>
            <p:nvPr/>
          </p:nvGrpSpPr>
          <p:grpSpPr>
            <a:xfrm>
              <a:off x="127591" y="361507"/>
              <a:ext cx="259080" cy="422910"/>
              <a:chOff x="0" y="0"/>
              <a:chExt cx="232012" cy="355078"/>
            </a:xfrm>
            <a:solidFill>
              <a:srgbClr val="FFC000"/>
            </a:solidFill>
          </p:grpSpPr>
          <p:sp>
            <p:nvSpPr>
              <p:cNvPr id="40" name="Блок-схема: извлечение 39"/>
              <p:cNvSpPr/>
              <p:nvPr/>
            </p:nvSpPr>
            <p:spPr>
              <a:xfrm flipV="1">
                <a:off x="0" y="150125"/>
                <a:ext cx="232012" cy="204953"/>
              </a:xfrm>
              <a:prstGeom prst="flowChartExtract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27296" y="0"/>
                <a:ext cx="163195" cy="108585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4" name="Группа 47"/>
          <p:cNvGrpSpPr/>
          <p:nvPr/>
        </p:nvGrpSpPr>
        <p:grpSpPr>
          <a:xfrm>
            <a:off x="3911194" y="5307605"/>
            <a:ext cx="173831" cy="354965"/>
            <a:chOff x="0" y="0"/>
            <a:chExt cx="232012" cy="355078"/>
          </a:xfrm>
        </p:grpSpPr>
        <p:sp>
          <p:nvSpPr>
            <p:cNvPr id="49" name="Блок-схема: извлечение 48"/>
            <p:cNvSpPr/>
            <p:nvPr/>
          </p:nvSpPr>
          <p:spPr>
            <a:xfrm flipV="1">
              <a:off x="0" y="150125"/>
              <a:ext cx="232012" cy="204953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7296" y="0"/>
              <a:ext cx="163195" cy="1085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927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6318D40-A6DA-46D3-9B25-282DEF63F16F}"/>
              </a:ext>
            </a:extLst>
          </p:cNvPr>
          <p:cNvSpPr/>
          <p:nvPr/>
        </p:nvSpPr>
        <p:spPr>
          <a:xfrm>
            <a:off x="1357290" y="214290"/>
            <a:ext cx="4472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Развитие научно-популярных форматов</a:t>
            </a:r>
            <a:endParaRPr lang="ru-RU" sz="2800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C43B4D9-BDFD-48EB-9AA2-69E546812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0" y="403530"/>
            <a:ext cx="742280" cy="9496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A552134-00F3-4984-A1E6-AFC8F7AD8548}"/>
              </a:ext>
            </a:extLst>
          </p:cNvPr>
          <p:cNvSpPr/>
          <p:nvPr/>
        </p:nvSpPr>
        <p:spPr>
          <a:xfrm>
            <a:off x="1092994" y="0"/>
            <a:ext cx="85985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="" xmlns:a16="http://schemas.microsoft.com/office/drawing/2014/main" id="{71BD0C6E-3D55-4E9D-92A3-85F711405387}"/>
              </a:ext>
            </a:extLst>
          </p:cNvPr>
          <p:cNvSpPr/>
          <p:nvPr/>
        </p:nvSpPr>
        <p:spPr>
          <a:xfrm>
            <a:off x="0" y="1628906"/>
            <a:ext cx="1864519" cy="828544"/>
          </a:xfrm>
          <a:prstGeom prst="homePlat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0CFE74-1CAC-43AA-9B03-A55DDB5F8DCD}"/>
              </a:ext>
            </a:extLst>
          </p:cNvPr>
          <p:cNvSpPr txBox="1"/>
          <p:nvPr/>
        </p:nvSpPr>
        <p:spPr>
          <a:xfrm>
            <a:off x="185875" y="1858512"/>
            <a:ext cx="14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НТПС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Блок-схема: знак завершения 13">
            <a:extLst>
              <a:ext uri="{FF2B5EF4-FFF2-40B4-BE49-F238E27FC236}">
                <a16:creationId xmlns="" xmlns:a16="http://schemas.microsoft.com/office/drawing/2014/main" id="{1897FF4E-5626-4D23-BF70-0A57A3749D72}"/>
              </a:ext>
            </a:extLst>
          </p:cNvPr>
          <p:cNvSpPr/>
          <p:nvPr/>
        </p:nvSpPr>
        <p:spPr>
          <a:xfrm>
            <a:off x="1965138" y="1617658"/>
            <a:ext cx="3630573" cy="961894"/>
          </a:xfrm>
          <a:prstGeom prst="flowChartTerminator">
            <a:avLst/>
          </a:prstGeom>
          <a:ln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D15A587-2A81-43C5-94F6-D3180FF5DE57}"/>
              </a:ext>
            </a:extLst>
          </p:cNvPr>
          <p:cNvSpPr/>
          <p:nvPr/>
        </p:nvSpPr>
        <p:spPr>
          <a:xfrm>
            <a:off x="2143108" y="1714488"/>
            <a:ext cx="3135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Чемпионат инженерно-исследовательских состязаний</a:t>
            </a: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="" xmlns:a16="http://schemas.microsoft.com/office/drawing/2014/main" id="{19D0265A-FC60-4049-B684-6CE07C7EEBD7}"/>
              </a:ext>
            </a:extLst>
          </p:cNvPr>
          <p:cNvSpPr/>
          <p:nvPr/>
        </p:nvSpPr>
        <p:spPr>
          <a:xfrm>
            <a:off x="0" y="4754493"/>
            <a:ext cx="1864519" cy="828544"/>
          </a:xfrm>
          <a:prstGeom prst="homePlat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9B32ED0-5927-4D4E-81F4-215FC9F992F0}"/>
              </a:ext>
            </a:extLst>
          </p:cNvPr>
          <p:cNvSpPr txBox="1"/>
          <p:nvPr/>
        </p:nvSpPr>
        <p:spPr>
          <a:xfrm>
            <a:off x="185875" y="4869800"/>
            <a:ext cx="144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НТПС/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программа</a:t>
            </a:r>
          </a:p>
        </p:txBody>
      </p:sp>
      <p:sp>
        <p:nvSpPr>
          <p:cNvPr id="18" name="Блок-схема: знак завершения 17">
            <a:extLst>
              <a:ext uri="{FF2B5EF4-FFF2-40B4-BE49-F238E27FC236}">
                <a16:creationId xmlns="" xmlns:a16="http://schemas.microsoft.com/office/drawing/2014/main" id="{A8D20B69-E43B-4182-8AF0-A79DC9CADA42}"/>
              </a:ext>
            </a:extLst>
          </p:cNvPr>
          <p:cNvSpPr/>
          <p:nvPr/>
        </p:nvSpPr>
        <p:spPr>
          <a:xfrm>
            <a:off x="1965138" y="4783571"/>
            <a:ext cx="3300413" cy="961894"/>
          </a:xfrm>
          <a:prstGeom prst="flowChartTerminator">
            <a:avLst/>
          </a:prstGeom>
          <a:ln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Comic Sans MS" panose="030F0702030302020204" pitchFamily="66" charset="0"/>
              </a:rPr>
              <a:t>Научные бои</a:t>
            </a:r>
            <a:endParaRPr lang="ru-RU" sz="2000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4CF34D-C940-42C2-8D12-193C350ED95E}"/>
              </a:ext>
            </a:extLst>
          </p:cNvPr>
          <p:cNvSpPr/>
          <p:nvPr/>
        </p:nvSpPr>
        <p:spPr>
          <a:xfrm>
            <a:off x="1588371" y="2703214"/>
            <a:ext cx="420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9999"/>
                </a:solidFill>
                <a:latin typeface="Comic Sans MS" panose="030F0702030302020204" pitchFamily="66" charset="0"/>
              </a:rPr>
              <a:t>составление </a:t>
            </a:r>
            <a:r>
              <a:rPr lang="ru-RU" dirty="0" err="1" smtClean="0">
                <a:solidFill>
                  <a:srgbClr val="009999"/>
                </a:solidFill>
                <a:latin typeface="Comic Sans MS" panose="030F0702030302020204" pitchFamily="66" charset="0"/>
              </a:rPr>
              <a:t>компетентностного</a:t>
            </a:r>
            <a:r>
              <a:rPr lang="ru-RU" dirty="0" smtClean="0">
                <a:solidFill>
                  <a:srgbClr val="009999"/>
                </a:solidFill>
                <a:latin typeface="Comic Sans MS" panose="030F0702030302020204" pitchFamily="66" charset="0"/>
              </a:rPr>
              <a:t> профиля</a:t>
            </a:r>
            <a:endParaRPr lang="ru-RU" dirty="0"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B221F8-5AE1-472B-A924-4253F2942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10649" r="19596" b="13055"/>
          <a:stretch/>
        </p:blipFill>
        <p:spPr>
          <a:xfrm>
            <a:off x="1298815" y="2833520"/>
            <a:ext cx="294078" cy="39099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DAD59F1-88FE-4AFD-B2B3-EC9AD11759B2}"/>
              </a:ext>
            </a:extLst>
          </p:cNvPr>
          <p:cNvSpPr/>
          <p:nvPr/>
        </p:nvSpPr>
        <p:spPr>
          <a:xfrm>
            <a:off x="1628776" y="3409810"/>
            <a:ext cx="3371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9999"/>
                </a:solidFill>
                <a:latin typeface="Comic Sans MS" panose="030F0702030302020204" pitchFamily="66" charset="0"/>
              </a:rPr>
              <a:t>индивидуальная карта развития в инженерной и исследовательской деятельности</a:t>
            </a:r>
            <a:endParaRPr lang="ru-RU" dirty="0"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4C823F-4443-47E7-96BF-C79AAC857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10649" r="19596" b="13055"/>
          <a:stretch/>
        </p:blipFill>
        <p:spPr>
          <a:xfrm>
            <a:off x="1294293" y="3510491"/>
            <a:ext cx="294078" cy="39099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D8C1043-74B9-44AF-A06D-67BEFFFA970C}"/>
              </a:ext>
            </a:extLst>
          </p:cNvPr>
          <p:cNvSpPr/>
          <p:nvPr/>
        </p:nvSpPr>
        <p:spPr>
          <a:xfrm>
            <a:off x="1628776" y="5945994"/>
            <a:ext cx="4200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9999"/>
                </a:solidFill>
                <a:latin typeface="Comic Sans MS" panose="030F0702030302020204" pitchFamily="66" charset="0"/>
              </a:rPr>
              <a:t>в</a:t>
            </a:r>
            <a:r>
              <a:rPr lang="ru-RU" dirty="0" smtClean="0">
                <a:solidFill>
                  <a:srgbClr val="009999"/>
                </a:solidFill>
                <a:latin typeface="Comic Sans MS" panose="030F0702030302020204" pitchFamily="66" charset="0"/>
              </a:rPr>
              <a:t>ыступление на широкую аудиторию, популяризация исследования, разработки</a:t>
            </a:r>
            <a:endParaRPr lang="ru-RU" dirty="0"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18A9D9A-4F95-49D9-A48A-7E8096DD4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10649" r="19596" b="13055"/>
          <a:stretch/>
        </p:blipFill>
        <p:spPr>
          <a:xfrm>
            <a:off x="1294293" y="6064511"/>
            <a:ext cx="294078" cy="390997"/>
          </a:xfrm>
          <a:prstGeom prst="rect">
            <a:avLst/>
          </a:prstGeom>
        </p:spPr>
      </p:pic>
      <p:pic>
        <p:nvPicPr>
          <p:cNvPr id="1026" name="Picture 2" descr="https://sun9-26.userapi.com/impf/c841235/v841235465/429e8/P5MHZPpAZM4.jpg?size=1280x853&amp;quality=96&amp;sign=9fe3e771248686e441f07bd637cdc05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1" r="25577"/>
          <a:stretch/>
        </p:blipFill>
        <p:spPr bwMode="auto">
          <a:xfrm>
            <a:off x="5869706" y="674199"/>
            <a:ext cx="2857500" cy="5634482"/>
          </a:xfrm>
          <a:prstGeom prst="rect">
            <a:avLst/>
          </a:prstGeom>
          <a:noFill/>
          <a:ln w="381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3214" t="22857" r="8928" b="15714"/>
          <a:stretch>
            <a:fillRect/>
          </a:stretch>
        </p:blipFill>
        <p:spPr bwMode="auto">
          <a:xfrm>
            <a:off x="0" y="642918"/>
            <a:ext cx="92171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Красноярский краевой центр туризма и краеведения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В рамках деятельности, осуществляемой краевым центром туризма и краеведения, обеспечивается:</a:t>
            </a:r>
          </a:p>
          <a:p>
            <a:pPr algn="just"/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информационно-методическое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сопровождение образовательных организаций, реализующих 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программы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туристско-краеведческой направленности;</a:t>
            </a:r>
          </a:p>
          <a:p>
            <a:pPr algn="just"/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реализация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многоуровневых туристско-краеведческих мероприятий, 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место предъявления результатов обучающихся по 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программам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развитие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походно-экспедиционной деятельности с обучающимися в Красноярском крае, выстраивание и функционирование системы деятельности маршрутно-квалификационных комиссий.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3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29" t="20000" r="11160" b="7857"/>
          <a:stretch>
            <a:fillRect/>
          </a:stretch>
        </p:blipFill>
        <p:spPr bwMode="auto">
          <a:xfrm>
            <a:off x="0" y="428603"/>
            <a:ext cx="9144000" cy="61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-142908" y="5286388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4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thumbor.newswave.ru/QPF0DMLNW4RrQN3nWQN2KP0mnsg=/filters:quality(80)/https:/xn--80aaaegnnmj2ctw4e.xn--p1ai/media/cache/vgcIrJ9jB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humbor.newswave.ru/BewanleoEkFv6LtgVVHJo58IYh8=/fit-in/1200x0/filters:quality(80)/https:/xn----7sbbajmca0all6a6aoic4v.xn--p1ai/media/cache/2022/02/02/dsc-1818-db7fab16d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21428" t="38571" r="13266" b="44286"/>
          <a:stretch>
            <a:fillRect/>
          </a:stretch>
        </p:blipFill>
        <p:spPr bwMode="auto">
          <a:xfrm>
            <a:off x="0" y="2357430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785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Красноярский краевой центр «Юннаты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Юннаты определяют свою деятельность по 4 основным направлениям: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профориентация;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единая информационная сеть; 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повышение педагогического мастерства;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тиражирование опыта.</a:t>
            </a:r>
          </a:p>
        </p:txBody>
      </p:sp>
    </p:spTree>
    <p:extLst>
      <p:ext uri="{BB962C8B-B14F-4D97-AF65-F5344CB8AC3E}">
        <p14:creationId xmlns:p14="http://schemas.microsoft.com/office/powerpoint/2010/main" val="148556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64" t="12143" r="26339" b="4285"/>
          <a:stretch>
            <a:fillRect/>
          </a:stretch>
        </p:blipFill>
        <p:spPr bwMode="auto">
          <a:xfrm>
            <a:off x="0" y="0"/>
            <a:ext cx="9085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В Красноярском крае открылся первый мобильный &quot;Кванториум&quot; — Новости 7  канала, Красноярск"/>
          <p:cNvPicPr>
            <a:picLocks noChangeAspect="1" noChangeArrowheads="1"/>
          </p:cNvPicPr>
          <p:nvPr/>
        </p:nvPicPr>
        <p:blipFill>
          <a:blip r:embed="rId2"/>
          <a:srcRect r="776"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992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</a:t>
            </a:r>
            <a:endParaRPr lang="ru-RU" sz="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</a:t>
            </a:r>
            <a:endParaRPr lang="ru-RU" sz="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КРАСНОЯРСКОГО КРАЯ</a:t>
            </a:r>
            <a:endParaRPr lang="ru-RU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3" name="Рисунок 1" descr="ЛОГОТИП МО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79" y="1844824"/>
            <a:ext cx="1907282" cy="18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933056"/>
            <a:ext cx="691276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АДАПТИРОВАННЫХ ДОПОЛНИТЕЛЬНЫХ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ОБЩЕРАЗВИВАЮЩИХ ПРОГРАММ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5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4168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1. Нормативно-правовая база в области организации получения образования обучающимися с ограниченными возможностями здоровья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7931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</a:rPr>
              <a:t>Раздел 2. Краткие характеристики особенностей развития детей с ОВЗ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05011"/>
            <a:ext cx="74888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Разработка адаптированных дополнительных общеобразовательных общеразвивающих программ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924" y="401002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(Особенности работы с детьми разных нозологических групп)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941168"/>
            <a:ext cx="75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(Адаптированная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программа художественной направленности для детей с ЗПР)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8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0982" t="26429" r="10714" b="20000"/>
          <a:stretch>
            <a:fillRect/>
          </a:stretch>
        </p:blipFill>
        <p:spPr bwMode="auto">
          <a:xfrm>
            <a:off x="-37212" y="1142984"/>
            <a:ext cx="91812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1429" t="22143" r="10714" b="14285"/>
          <a:stretch>
            <a:fillRect/>
          </a:stretch>
        </p:blipFill>
        <p:spPr bwMode="auto">
          <a:xfrm>
            <a:off x="0" y="785794"/>
            <a:ext cx="9144000" cy="53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1429" t="24286" r="10714" b="15714"/>
          <a:stretch>
            <a:fillRect/>
          </a:stretch>
        </p:blipFill>
        <p:spPr bwMode="auto">
          <a:xfrm>
            <a:off x="0" y="928670"/>
            <a:ext cx="91780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1429" t="32143" r="11607" b="15000"/>
          <a:stretch>
            <a:fillRect/>
          </a:stretch>
        </p:blipFill>
        <p:spPr bwMode="auto">
          <a:xfrm>
            <a:off x="0" y="1214422"/>
            <a:ext cx="91228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339" t="20714" r="23214" b="12143"/>
          <a:stretch>
            <a:fillRect/>
          </a:stretch>
        </p:blipFill>
        <p:spPr bwMode="auto">
          <a:xfrm>
            <a:off x="0" y="857232"/>
            <a:ext cx="9144000" cy="50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339" t="20000" r="22767" b="12857"/>
          <a:stretch>
            <a:fillRect/>
          </a:stretch>
        </p:blipFill>
        <p:spPr bwMode="auto">
          <a:xfrm>
            <a:off x="0" y="785794"/>
            <a:ext cx="917294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414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715435" cy="6286542"/>
        </p:xfrm>
        <a:graphic>
          <a:graphicData uri="http://schemas.openxmlformats.org/drawingml/2006/table">
            <a:tbl>
              <a:tblPr/>
              <a:tblGrid>
                <a:gridCol w="2198449"/>
                <a:gridCol w="2200190"/>
                <a:gridCol w="2200190"/>
                <a:gridCol w="2116606"/>
              </a:tblGrid>
              <a:tr h="3682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Компетентность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Степень сформированности компетентностей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Сформирована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(% от числа детей в возрасте 13-16 лет, охваченных ДОП)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Сформирована в меньшей степени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(% от числа детей в возрасте 13-16 лет, охваченных ДОП)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Не сформирована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(% от числа детей в возрасте 13-16 лет, охваченных ДОП)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Креативность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8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58%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8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Саморегуляция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8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Саморазвитие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Инженерная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Смысловое чтение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3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Финансовая грамотность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442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Тема Office</vt:lpstr>
      <vt:lpstr>Региональные ресурсные центры</vt:lpstr>
      <vt:lpstr>Красноярский краевой центр «Юннаты»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Красноярский краевой центр «Юннаты»</vt:lpstr>
      <vt:lpstr>Красноярский краевой  Дворец пионеров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Красноярский краевой центр туризма и краеведения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ресурсные центры</dc:title>
  <dc:creator>Админ</dc:creator>
  <cp:lastModifiedBy>Пользователь</cp:lastModifiedBy>
  <cp:revision>14</cp:revision>
  <dcterms:created xsi:type="dcterms:W3CDTF">2023-02-26T06:59:33Z</dcterms:created>
  <dcterms:modified xsi:type="dcterms:W3CDTF">2023-03-01T05:11:22Z</dcterms:modified>
</cp:coreProperties>
</file>