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66" r:id="rId5"/>
    <p:sldId id="267" r:id="rId6"/>
    <p:sldId id="274" r:id="rId7"/>
    <p:sldId id="268" r:id="rId8"/>
    <p:sldId id="269" r:id="rId9"/>
    <p:sldId id="270" r:id="rId10"/>
    <p:sldId id="271" r:id="rId11"/>
    <p:sldId id="272" r:id="rId12"/>
    <p:sldId id="273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B0F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928694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http://luchik.club/wp-content/themes/luchik/img/kids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" y="0"/>
            <a:ext cx="8905875" cy="114298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0042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500306"/>
            <a:ext cx="5929354" cy="36687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C:\Users\128\Desktop\Рисунок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85728"/>
            <a:ext cx="4229100" cy="3152775"/>
          </a:xfrm>
          <a:prstGeom prst="rect">
            <a:avLst/>
          </a:prstGeom>
          <a:noFill/>
        </p:spPr>
      </p:pic>
      <p:pic>
        <p:nvPicPr>
          <p:cNvPr id="9" name="Picture 18" descr="School Book Scheme - canovee national school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"/>
          <a:stretch>
            <a:fillRect/>
          </a:stretch>
        </p:blipFill>
        <p:spPr bwMode="auto">
          <a:xfrm>
            <a:off x="7358082" y="5572116"/>
            <a:ext cx="1928826" cy="1285884"/>
          </a:xfrm>
          <a:prstGeom prst="rect">
            <a:avLst/>
          </a:prstGeom>
          <a:noFill/>
        </p:spPr>
      </p:pic>
      <p:pic>
        <p:nvPicPr>
          <p:cNvPr id="10" name="Picture 2" descr="http://2kinder.ru/image/data/kids_2-1979px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43446"/>
            <a:ext cx="1428760" cy="211208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8" descr="http://img-fotki.yandex.ru/get/6508/20573769.f/0_82ae5_a174c715_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0"/>
            <a:ext cx="2328684" cy="454821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4290"/>
            <a:ext cx="2214578" cy="207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Users\128\Desktop\Рисунок3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42852"/>
            <a:ext cx="8240713" cy="1268413"/>
          </a:xfrm>
          <a:prstGeom prst="rect">
            <a:avLst/>
          </a:prstGeom>
          <a:noFill/>
        </p:spPr>
      </p:pic>
      <p:pic>
        <p:nvPicPr>
          <p:cNvPr id="10" name="Picture 18" descr="School Book Scheme - canovee national school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"/>
          <a:stretch>
            <a:fillRect/>
          </a:stretch>
        </p:blipFill>
        <p:spPr bwMode="auto">
          <a:xfrm>
            <a:off x="7215174" y="5429264"/>
            <a:ext cx="1928826" cy="128588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29125" y="2143116"/>
            <a:ext cx="36433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390" y="4357694"/>
            <a:ext cx="158761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8" descr="School Book Scheme - canovee national school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"/>
          <a:stretch>
            <a:fillRect/>
          </a:stretch>
        </p:blipFill>
        <p:spPr bwMode="auto">
          <a:xfrm>
            <a:off x="7358082" y="5429264"/>
            <a:ext cx="1928826" cy="1285884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24956" y="3214686"/>
            <a:ext cx="1419044" cy="258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18" descr="School Book Scheme - canovee national school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5" b="78"/>
          <a:stretch>
            <a:fillRect/>
          </a:stretch>
        </p:blipFill>
        <p:spPr bwMode="auto">
          <a:xfrm>
            <a:off x="7286644" y="1071546"/>
            <a:ext cx="1857356" cy="1285884"/>
          </a:xfrm>
          <a:prstGeom prst="rect">
            <a:avLst/>
          </a:prstGeom>
          <a:noFill/>
        </p:spPr>
      </p:pic>
      <p:pic>
        <p:nvPicPr>
          <p:cNvPr id="6" name="Picture 14" descr="Cartoon Books &amp;Tcy;&amp;ycy; &amp;bcy;&amp;iecy;&amp;scy;&amp;iecy;&amp;dcy;&amp;ucy;&amp;jcy; &amp;chcy;&amp;acy;&amp;shchcy;&amp;iecy; &amp;scy; &amp;ncy;&amp;iecy;&amp;jcy;, &amp;Scy;&amp;tcy;&amp;acy;&amp;ncy;&amp;iecy;&amp;shcy;&amp;softcy; &amp;vcy;&amp;chcy;&amp;iecy;&amp;tcy;&amp;vcy;&amp;iecy;&amp;rcy;&amp;ocy; &amp;ucy;&amp;mcy;&amp;ncy;&amp;iecy;&amp;jcy;... &quot; PixelBrush - &amp;Pcy;&amp;ocy;&amp;rcy;&amp;tcy;&amp;acy;&amp;lcy; &amp;ocy; &amp;dcy;&amp;icy;&amp;zcy;&amp;acy;&amp;jcy;&amp;ncy;&amp;iecy;. &amp;Scy;&amp;kcy;&amp;acy;&amp;chcy;&amp;acy;&amp;tcy;&amp;softcy; &amp;fcy;&amp;ocy;&amp;tcy;&amp;ocy;, &amp;kcy;&amp;acy;&amp;rcy;&amp;tcy;&amp;icy;&amp;ncy;&amp;kcy;&amp;icy;, &amp;ocy;&amp;bcy;&amp;ocy;&amp;icy;, &amp;rcy;&amp;icy;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142852"/>
            <a:ext cx="1214446" cy="1314438"/>
          </a:xfrm>
          <a:prstGeom prst="rect">
            <a:avLst/>
          </a:prstGeom>
          <a:noFill/>
        </p:spPr>
      </p:pic>
      <p:sp>
        <p:nvSpPr>
          <p:cNvPr id="9" name="Горизонтальный свиток 8"/>
          <p:cNvSpPr/>
          <p:nvPr userDrawn="1"/>
        </p:nvSpPr>
        <p:spPr>
          <a:xfrm>
            <a:off x="642910" y="714356"/>
            <a:ext cx="6643734" cy="1214446"/>
          </a:xfrm>
          <a:prstGeom prst="horizontalScroll">
            <a:avLst/>
          </a:prstGeom>
          <a:solidFill>
            <a:srgbClr val="00B0F0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128\Desktop\Рисунок4.png"/>
          <p:cNvPicPr>
            <a:picLocks noChangeAspect="1" noChangeArrowheads="1"/>
          </p:cNvPicPr>
          <p:nvPr userDrawn="1"/>
        </p:nvPicPr>
        <p:blipFill>
          <a:blip r:embed="rId4" cstate="print"/>
          <a:srcRect l="3030" t="31670" r="26263"/>
          <a:stretch>
            <a:fillRect/>
          </a:stretch>
        </p:blipFill>
        <p:spPr bwMode="auto">
          <a:xfrm>
            <a:off x="1571604" y="785794"/>
            <a:ext cx="5000660" cy="107890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357430"/>
            <a:ext cx="8329642" cy="1162050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rgbClr val="3333FF"/>
                </a:solidFill>
                <a:latin typeface="Propisi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42860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18" descr="School Book Scheme - canovee national school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"/>
          <a:stretch>
            <a:fillRect/>
          </a:stretch>
        </p:blipFill>
        <p:spPr bwMode="auto">
          <a:xfrm>
            <a:off x="7215174" y="5429264"/>
            <a:ext cx="1928826" cy="1285884"/>
          </a:xfrm>
          <a:prstGeom prst="rect">
            <a:avLst/>
          </a:prstGeom>
          <a:noFill/>
        </p:spPr>
      </p:pic>
      <p:pic>
        <p:nvPicPr>
          <p:cNvPr id="8" name="Picture 4" descr="http://0.static.wix.com/media/70804c_0c9a9218f8e4e9377a6b7153961a2bf6.png_51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7201" y="3714752"/>
            <a:ext cx="1696799" cy="2018263"/>
          </a:xfrm>
          <a:prstGeom prst="rect">
            <a:avLst/>
          </a:prstGeom>
          <a:noFill/>
        </p:spPr>
      </p:pic>
      <p:pic>
        <p:nvPicPr>
          <p:cNvPr id="6147" name="Picture 3" descr="C:\Users\128\Desktop\Рисунок5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42852"/>
            <a:ext cx="8710613" cy="119538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9000" r="-5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71000">
                <a:srgbClr val="00B0F0">
                  <a:alpha val="72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214282" y="214290"/>
            <a:ext cx="8786874" cy="6500858"/>
          </a:xfrm>
          <a:prstGeom prst="roundRect">
            <a:avLst/>
          </a:prstGeom>
          <a:blipFill dpi="0" rotWithShape="1">
            <a:blip r:embed="rId13" cstate="print"/>
            <a:srcRect/>
            <a:stretch>
              <a:fillRect r="-5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ижний колонтитул 4"/>
          <p:cNvSpPr txBox="1">
            <a:spLocks/>
          </p:cNvSpPr>
          <p:nvPr userDrawn="1"/>
        </p:nvSpPr>
        <p:spPr>
          <a:xfrm>
            <a:off x="5429256" y="6492875"/>
            <a:ext cx="285752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Шаблон презентации: </a:t>
            </a:r>
            <a:r>
              <a:rPr kumimoji="0" lang="ru-R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Лазовская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С.В.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0.static.wix.com/media/70804c_0c9a9218f8e4e9377a6b7153961a2bf6.png_512" TargetMode="External"/><Relationship Id="rId3" Type="http://schemas.openxmlformats.org/officeDocument/2006/relationships/hyperlink" Target="http://www.liveinternet.ru/community/4091266/post278276657/" TargetMode="External"/><Relationship Id="rId7" Type="http://schemas.openxmlformats.org/officeDocument/2006/relationships/hyperlink" Target="http://s3.timetoast.com/public/uploads/photos/3532631/books-clipart.jpg?1361255189" TargetMode="External"/><Relationship Id="rId2" Type="http://schemas.openxmlformats.org/officeDocument/2006/relationships/hyperlink" Target="http://nachalo4ka.ru/vesyolyie-rebyata-deti-shablonyi-dlya-prezentatsiy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img-fotki.yandex.ru/get/4518/119528728.9b2/0_94215_7941362c_XL" TargetMode="External"/><Relationship Id="rId5" Type="http://schemas.openxmlformats.org/officeDocument/2006/relationships/hyperlink" Target="http://luchik.club/wp-content/themes/luchik/img/kids.png" TargetMode="External"/><Relationship Id="rId4" Type="http://schemas.openxmlformats.org/officeDocument/2006/relationships/hyperlink" Target="http://kid-paint.ru/images/kids.png" TargetMode="External"/><Relationship Id="rId9" Type="http://schemas.openxmlformats.org/officeDocument/2006/relationships/hyperlink" Target="http://2kinder.ru/image/data/kids_2-1979px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Опорные слова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Живое слово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067128" cy="14261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Найдите в опорных словах лишнее слово.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500307"/>
            <a:ext cx="5080078" cy="22248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   </a:t>
            </a:r>
            <a:r>
              <a:rPr lang="ru-RU" b="1" dirty="0" smtClean="0"/>
              <a:t>ЛИСА ЖУРАВЛЬ В ГОСТИ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ТАРЕЛКА КУВШИН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3645024"/>
            <a:ext cx="18838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ВОРОБЕЙ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57018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Составьте текст по опорным словам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7960398" cy="17207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 рощу, поют, чижи, стучат, дятлы, душистые ландыши, чудесная прогулка.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4005064"/>
            <a:ext cx="698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Приблизительный текст.</a:t>
            </a:r>
          </a:p>
          <a:p>
            <a:r>
              <a:rPr lang="ru-RU" sz="2400" i="1" dirty="0" smtClean="0"/>
              <a:t>(Мы пошли в рощу. Там поют чижи. По деревьям стучат дятлы.</a:t>
            </a:r>
            <a:br>
              <a:rPr lang="ru-RU" sz="2400" i="1" dirty="0" smtClean="0"/>
            </a:br>
            <a:r>
              <a:rPr lang="ru-RU" sz="2400" i="1" dirty="0" smtClean="0"/>
              <a:t>Под деревьями расцвели душистые ландыши.</a:t>
            </a:r>
            <a:r>
              <a:rPr lang="ru-RU" sz="2400" dirty="0" smtClean="0"/>
              <a:t> </a:t>
            </a:r>
            <a:r>
              <a:rPr lang="ru-RU" sz="2400" i="1" dirty="0" smtClean="0"/>
              <a:t>Чудесная получилась прогулка!)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7772400" cy="3096344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>Что вам помогло вспомнить все сказки?</a:t>
            </a:r>
            <a:br>
              <a:rPr lang="ru-RU" b="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0" dirty="0" smtClean="0"/>
              <a:t>Что вы теперь знаете об опорных словах?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500166" y="285728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Ссылки на используемые картинки</a:t>
            </a:r>
            <a:endParaRPr lang="ru-RU" sz="28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1000108"/>
            <a:ext cx="8001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http://nachalo4ka.ru/vesyolyie-rebyata-deti-shablonyi-dlya-prezentatsiy/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428736"/>
            <a:ext cx="90726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http://www.liveinternet.ru/community/4091266/post278276657/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1928802"/>
            <a:ext cx="3581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http://kid-paint.ru/images/kids.png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2428868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http://luchik.club/wp-content/themes/luchik/img/kids.png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2928934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http://img-fotki.yandex.ru/get/4518/119528728.9b2/0_94215_7941362c_XL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3429000"/>
            <a:ext cx="11072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http://s3.timetoast.com/public/uploads/photos/3532631/books-clipart.jpg?1361255189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3857628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8"/>
              </a:rPr>
              <a:t>http://0.static.wix.com/media/70804c_0c9a9218f8e4e9377a6b7153961a2bf6.png_512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4286256"/>
            <a:ext cx="10572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9"/>
              </a:rPr>
              <a:t>http://2kinder.ru/image/data/kids_2-1979px.png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zxc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294112"/>
            <a:ext cx="3563888" cy="3563888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476672"/>
            <a:ext cx="7128792" cy="273630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одной сказочной стране Злой Волшебник заколдовал интересные добрые сказки.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i="1" dirty="0" smtClean="0"/>
              <a:t>    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Почти все слова сказочных текстов разлетелись по свету. Волшебник даже названия стёр.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i="1" dirty="0" smtClean="0"/>
              <a:t>    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Чтобы расколдовать сказку, вам нужно по оставшимся словам ее вспомнить.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204864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ДЕД БАБА КУРОЧКА ЯИЧКО МЫШКА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КОЗА КОЗЛЯТА ВОЛК КУЗНЕЦ СЪЕЛ</a:t>
            </a:r>
            <a:endParaRPr lang="ru-RU" dirty="0"/>
          </a:p>
        </p:txBody>
      </p:sp>
      <p:sp>
        <p:nvSpPr>
          <p:cNvPr id="6146" name="AutoShape 2" descr="https://avatars.mds.yandex.net/get-pdb/2080781/be7c31db-f1d4-4e1a-9f25-8830723cd164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40768"/>
            <a:ext cx="7600358" cy="4828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Знакомы ли вам эти сказки?</a:t>
            </a:r>
          </a:p>
          <a:p>
            <a:pPr>
              <a:buNone/>
            </a:pPr>
            <a:r>
              <a:rPr lang="ru-RU" dirty="0" smtClean="0"/>
              <a:t>Как вам удалось отгадать, какую сказку заколдовал Злой Волшебник?</a:t>
            </a:r>
          </a:p>
          <a:p>
            <a:pPr>
              <a:buNone/>
            </a:pPr>
            <a:r>
              <a:rPr lang="ru-RU" dirty="0" smtClean="0"/>
              <a:t>Как бы вы назвали такие слова?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12776"/>
            <a:ext cx="7524328" cy="3672408"/>
          </a:xfrm>
        </p:spPr>
        <p:txBody>
          <a:bodyPr>
            <a:normAutofit/>
          </a:bodyPr>
          <a:lstStyle/>
          <a:p>
            <a:r>
              <a:rPr lang="ru-RU" sz="3100" b="0" i="1" dirty="0" smtClean="0"/>
              <a:t>Эти слова самые главные в текстах. </a:t>
            </a:r>
            <a:br>
              <a:rPr lang="ru-RU" sz="3100" b="0" i="1" dirty="0" smtClean="0"/>
            </a:br>
            <a:r>
              <a:rPr lang="ru-RU" sz="3100" b="0" i="1" dirty="0" smtClean="0"/>
              <a:t>Они помогают вспомнить героев, события. </a:t>
            </a:r>
            <a:br>
              <a:rPr lang="ru-RU" sz="3100" b="0" i="1" dirty="0" smtClean="0"/>
            </a:br>
            <a:r>
              <a:rPr lang="ru-RU" sz="3100" b="0" i="1" dirty="0" smtClean="0"/>
              <a:t>Такие слова есть в каждом тексте, </a:t>
            </a:r>
            <a:br>
              <a:rPr lang="ru-RU" sz="3100" b="0" i="1" dirty="0" smtClean="0"/>
            </a:br>
            <a:r>
              <a:rPr lang="ru-RU" sz="3100" b="0" i="1" dirty="0" smtClean="0"/>
              <a:t>и называются они </a:t>
            </a:r>
            <a:r>
              <a:rPr lang="ru-RU" sz="3100" i="1" dirty="0" smtClean="0"/>
              <a:t>ОПОРНЫМИ СЛОВАМИ.</a:t>
            </a:r>
            <a:r>
              <a:rPr lang="ru-RU" sz="31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zxc\Desktop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3429000"/>
            <a:ext cx="3888432" cy="2880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844824"/>
            <a:ext cx="417646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3284984"/>
            <a:ext cx="3132856" cy="3168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ru-RU" b="1" dirty="0" smtClean="0"/>
              <a:t>Угадай сказку</a:t>
            </a:r>
            <a:r>
              <a:rPr lang="ru-RU" b="1" dirty="0" smtClean="0"/>
              <a:t> </a:t>
            </a:r>
            <a:r>
              <a:rPr lang="ru-RU" b="1" smtClean="0"/>
              <a:t>по картинке</a:t>
            </a:r>
            <a:endParaRPr lang="ru-RU" dirty="0"/>
          </a:p>
        </p:txBody>
      </p:sp>
      <p:sp>
        <p:nvSpPr>
          <p:cNvPr id="22530" name="AutoShape 2" descr="https://avatars.mds.yandex.net/get-pdb/1771637/45ec6854-499b-4c50-816b-a8db1b36e1f6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1" name="Picture 3" descr="C:\Users\zxc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3456384" cy="2327298"/>
          </a:xfrm>
          <a:prstGeom prst="rect">
            <a:avLst/>
          </a:prstGeom>
          <a:noFill/>
        </p:spPr>
      </p:pic>
      <p:pic>
        <p:nvPicPr>
          <p:cNvPr id="22532" name="Picture 4" descr="C:\Users\zxc\Desktop\рыба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268759"/>
            <a:ext cx="3285086" cy="2381687"/>
          </a:xfrm>
          <a:prstGeom prst="rect">
            <a:avLst/>
          </a:prstGeom>
          <a:noFill/>
        </p:spPr>
      </p:pic>
      <p:pic>
        <p:nvPicPr>
          <p:cNvPr id="22533" name="Picture 5" descr="C:\Users\zxc\Desktop\6640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077072"/>
            <a:ext cx="3600400" cy="25822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7544" y="4221088"/>
            <a:ext cx="29038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Что вам помогло </a:t>
            </a:r>
          </a:p>
          <a:p>
            <a:r>
              <a:rPr lang="ru-RU" sz="2800" b="1" dirty="0" smtClean="0"/>
              <a:t>отгадать сказки?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ru-RU" sz="2700" b="0" i="1" dirty="0" smtClean="0"/>
              <a:t>Опорные слова из двух сказок перемешались. </a:t>
            </a:r>
            <a:br>
              <a:rPr lang="ru-RU" sz="2700" b="0" i="1" dirty="0" smtClean="0"/>
            </a:br>
            <a:r>
              <a:rPr lang="ru-RU" sz="2700" b="0" i="1" dirty="0" smtClean="0"/>
              <a:t>Их нужно разделить на две группы. </a:t>
            </a:r>
            <a:br>
              <a:rPr lang="ru-RU" sz="2700" b="0" i="1" dirty="0" smtClean="0"/>
            </a:br>
            <a:r>
              <a:rPr lang="ru-RU" sz="2700" b="0" i="1" dirty="0" smtClean="0"/>
              <a:t>Вспомнить название и автора.</a:t>
            </a:r>
            <a:endParaRPr lang="ru-RU" sz="27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700808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МАЧЕХА ПЕС ПЕТУХ БАЛ ОСЕЛ СЕСТРЫ КОТ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 ТУФЕЛЬКА ПРИНЦ ПРИНЦЕССА ТРУБАДУР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5877272"/>
            <a:ext cx="61201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Что вам помогло отгадать сказки?</a:t>
            </a:r>
            <a:endParaRPr lang="ru-RU" sz="3200" dirty="0"/>
          </a:p>
        </p:txBody>
      </p:sp>
      <p:sp>
        <p:nvSpPr>
          <p:cNvPr id="26626" name="AutoShape 2" descr="https://ds05.infourok.ru/uploads/ex/058a/0006f6e1-f9beb764/img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7" name="Picture 3" descr="C:\Users\zxc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96952"/>
            <a:ext cx="3672408" cy="2664296"/>
          </a:xfrm>
          <a:prstGeom prst="rect">
            <a:avLst/>
          </a:prstGeom>
          <a:noFill/>
        </p:spPr>
      </p:pic>
      <p:pic>
        <p:nvPicPr>
          <p:cNvPr id="26628" name="Picture 4" descr="C:\Users\zxc\Desktop\img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068960"/>
            <a:ext cx="3456384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772400" cy="1362075"/>
          </a:xfrm>
        </p:spPr>
        <p:txBody>
          <a:bodyPr/>
          <a:lstStyle/>
          <a:p>
            <a:pPr algn="ctr"/>
            <a:r>
              <a:rPr lang="ru-RU" b="0" dirty="0" smtClean="0"/>
              <a:t>Подберите опорные слова к сказке колобок</a:t>
            </a:r>
            <a:endParaRPr lang="ru-RU" dirty="0"/>
          </a:p>
        </p:txBody>
      </p:sp>
      <p:sp>
        <p:nvSpPr>
          <p:cNvPr id="27650" name="AutoShape 2" descr="https://printonic.ru/uploads/images/2016/02/22/img_56cad788038c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1" name="Picture 3" descr="C:\Users\zxc\Desktop\img_56cad788038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04864"/>
            <a:ext cx="6750050" cy="428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207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Опорные слова</vt:lpstr>
      <vt:lpstr>Слайд 2</vt:lpstr>
      <vt:lpstr>ДЕД БАБА КУРОЧКА ЯИЧКО МЫШКА   КОЗА КОЗЛЯТА ВОЛК КУЗНЕЦ СЪЕЛ</vt:lpstr>
      <vt:lpstr>Слайд 4</vt:lpstr>
      <vt:lpstr>Эти слова самые главные в текстах.  Они помогают вспомнить героев, события.  Такие слова есть в каждом тексте,  и называются они ОПОРНЫМИ СЛОВАМИ.  </vt:lpstr>
      <vt:lpstr>Слайд 6</vt:lpstr>
      <vt:lpstr>Угадай сказку по картинке</vt:lpstr>
      <vt:lpstr>Опорные слова из двух сказок перемешались.  Их нужно разделить на две группы.  Вспомнить название и автора.</vt:lpstr>
      <vt:lpstr>Подберите опорные слова к сказке колобок</vt:lpstr>
      <vt:lpstr>Найдите в опорных словах лишнее слово. </vt:lpstr>
      <vt:lpstr>Составьте текст по опорным словам </vt:lpstr>
      <vt:lpstr>Что вам помогло вспомнить все сказки?  Что вы теперь знаете об опорных словах?</vt:lpstr>
      <vt:lpstr>Ссылки на используемые картинки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128</dc:creator>
  <cp:lastModifiedBy>zxc</cp:lastModifiedBy>
  <cp:revision>9</cp:revision>
  <dcterms:created xsi:type="dcterms:W3CDTF">2015-01-07T15:36:00Z</dcterms:created>
  <dcterms:modified xsi:type="dcterms:W3CDTF">2020-04-08T12:35:32Z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558636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