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9" r:id="rId3"/>
    <p:sldId id="284" r:id="rId4"/>
    <p:sldId id="285" r:id="rId5"/>
    <p:sldId id="301" r:id="rId6"/>
    <p:sldId id="302" r:id="rId7"/>
    <p:sldId id="288" r:id="rId8"/>
    <p:sldId id="303" r:id="rId9"/>
    <p:sldId id="298" r:id="rId10"/>
    <p:sldId id="293" r:id="rId11"/>
    <p:sldId id="294" r:id="rId12"/>
    <p:sldId id="295" r:id="rId13"/>
    <p:sldId id="296" r:id="rId14"/>
    <p:sldId id="297" r:id="rId15"/>
    <p:sldId id="291" r:id="rId16"/>
    <p:sldId id="275" r:id="rId17"/>
    <p:sldId id="277" r:id="rId18"/>
    <p:sldId id="278" r:id="rId19"/>
    <p:sldId id="280" r:id="rId20"/>
    <p:sldId id="279" r:id="rId21"/>
    <p:sldId id="259" r:id="rId22"/>
    <p:sldId id="281" r:id="rId23"/>
    <p:sldId id="262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0684"/>
    <a:srgbClr val="6600CC"/>
    <a:srgbClr val="996633"/>
    <a:srgbClr val="FF99FF"/>
    <a:srgbClr val="FF0066"/>
    <a:srgbClr val="0000FF"/>
    <a:srgbClr val="66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92" autoAdjust="0"/>
    <p:restoredTop sz="95341" autoAdjust="0"/>
  </p:normalViewPr>
  <p:slideViewPr>
    <p:cSldViewPr>
      <p:cViewPr varScale="1">
        <p:scale>
          <a:sx n="70" d="100"/>
          <a:sy n="70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88ED6-A2C5-4038-9639-FCF3AD5302C4}" type="datetimeFigureOut">
              <a:rPr lang="ru-RU" smtClean="0"/>
              <a:pPr/>
              <a:t>23.04.2020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F787A-38CA-4E66-9288-6C9BFEE4437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F787A-38CA-4E66-9288-6C9BFEE44370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F581A0D-09E8-4F11-BA3C-DC83CE6C5308}" type="slidenum">
              <a:rPr lang="ru-RU" smtClean="0">
                <a:latin typeface="Calibri" pitchFamily="34" charset="0"/>
                <a:cs typeface="Lucida Sans Unicode" pitchFamily="34" charset="0"/>
              </a:rPr>
              <a:pPr/>
              <a:t>16</a:t>
            </a:fld>
            <a:endParaRPr lang="ru-RU" dirty="0" smtClean="0"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205288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E53F5-64F2-4661-ADAB-0CCC20FA7C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42B9-F553-46AC-8558-E53C97A906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B5C1D-7054-43DB-B123-11C801FFB5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6AC40-313E-499B-9B36-4CC47B6D2D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144463"/>
            <a:ext cx="7494588" cy="14033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CC63F-8116-4222-99C7-46C7E54DE0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BA5B4-7858-46B2-8C81-BC57AF3962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CEA29-5752-4FB5-8806-1157EDC9E4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9A108-6AD3-49A0-B1AF-8CB6698B22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8B857-08E2-490A-A5C0-32029566A1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C653D-D3D4-471E-9CFA-AE9C687063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B915A-D11A-4555-8EAA-8410D3EF31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867D6-C1D6-4C57-A1D2-822BAD9EFA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4AFE3-76EA-4376-8482-63BB90FAC7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FCB3F80-1CAE-4C19-994D-FCDDADF6FE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9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22.png"/><Relationship Id="rId12" Type="http://schemas.openxmlformats.org/officeDocument/2006/relationships/image" Target="../media/image20.png"/><Relationship Id="rId2" Type="http://schemas.openxmlformats.org/officeDocument/2006/relationships/image" Target="../media/image12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5" Type="http://schemas.openxmlformats.org/officeDocument/2006/relationships/image" Target="../media/image26.pn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16.pn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928662" y="2357430"/>
            <a:ext cx="735811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3810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Дружба.</a:t>
            </a:r>
          </a:p>
          <a:p>
            <a:pPr algn="ctr"/>
            <a:r>
              <a:rPr lang="ru-RU" sz="5400" b="1" spc="50" dirty="0" smtClean="0">
                <a:ln w="3810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Нужно ли дружить?</a:t>
            </a:r>
            <a:endParaRPr lang="ru-RU" sz="5400" b="1" cap="none" spc="50" dirty="0">
              <a:ln w="38100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4149080"/>
            <a:ext cx="1305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Всезнайка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Блог - Po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500306"/>
            <a:ext cx="4429156" cy="407482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00034" y="357166"/>
            <a:ext cx="83582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Ситуация №1</a:t>
            </a:r>
          </a:p>
          <a:p>
            <a:pPr algn="just"/>
            <a:endParaRPr lang="ru-RU" sz="2800" dirty="0" smtClean="0">
              <a:latin typeface="Comic Sans MS" pitchFamily="66" charset="0"/>
            </a:endParaRPr>
          </a:p>
          <a:p>
            <a:pPr algn="just"/>
            <a:r>
              <a:rPr lang="ru-RU" sz="2800" dirty="0" smtClean="0">
                <a:latin typeface="Comic Sans MS" pitchFamily="66" charset="0"/>
              </a:rPr>
              <a:t>Твой друг не сделал домашнее задание и просит твою тетрадь, чтобы его списать.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Стихи для детей с картинками о правилах этикета - ЭТИКА ДЛЯ МАЛЫШЕЙ - РАЗВИВАЮЩИЕ ЗАНЯТИЯ В ДЕТСКОМ САДУ - Каталог файлов - САЙ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000372"/>
            <a:ext cx="3718652" cy="352725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14348" y="500042"/>
            <a:ext cx="81439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Ситуация №2</a:t>
            </a:r>
          </a:p>
          <a:p>
            <a:pPr algn="just"/>
            <a:endParaRPr lang="ru-RU" sz="2800" dirty="0" smtClean="0">
              <a:latin typeface="Comic Sans MS" pitchFamily="66" charset="0"/>
            </a:endParaRPr>
          </a:p>
          <a:p>
            <a:pPr algn="just"/>
            <a:r>
              <a:rPr lang="ru-RU" sz="2800" dirty="0" smtClean="0">
                <a:latin typeface="Comic Sans MS" pitchFamily="66" charset="0"/>
              </a:rPr>
              <a:t>Твой друг употребляет плохие слова и выражения.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8596" y="428604"/>
            <a:ext cx="85011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Ситуация №3</a:t>
            </a:r>
          </a:p>
          <a:p>
            <a:pPr algn="just"/>
            <a:endParaRPr lang="ru-RU" sz="2800" dirty="0" smtClean="0">
              <a:latin typeface="Comic Sans MS" pitchFamily="66" charset="0"/>
            </a:endParaRPr>
          </a:p>
          <a:p>
            <a:pPr algn="just"/>
            <a:r>
              <a:rPr lang="ru-RU" sz="2800" dirty="0" smtClean="0">
                <a:latin typeface="Comic Sans MS" pitchFamily="66" charset="0"/>
              </a:rPr>
              <a:t>Твой друг получает плохие отметки за четверть, и тебе запрещают с ним дружить. </a:t>
            </a:r>
          </a:p>
        </p:txBody>
      </p:sp>
      <p:pic>
        <p:nvPicPr>
          <p:cNvPr id="40962" name="Picture 2" descr="C:\Users\User\Desktop\опять двой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786058"/>
            <a:ext cx="4662602" cy="3677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User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857496"/>
            <a:ext cx="4687323" cy="3224764"/>
          </a:xfrm>
          <a:prstGeom prst="rect">
            <a:avLst/>
          </a:prstGeom>
          <a:noFill/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214282" y="428604"/>
            <a:ext cx="857256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Ситуация №4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Comic Sans MS" pitchFamily="66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Comic Sans MS" pitchFamily="66" charset="0"/>
              </a:rPr>
              <a:t>Твой друг совершает плохой поступок, и об этом узнают все, в том числе и 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5720" y="571480"/>
            <a:ext cx="8572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Ситуация № 5</a:t>
            </a:r>
          </a:p>
          <a:p>
            <a:pPr algn="just"/>
            <a:endParaRPr lang="ru-RU" sz="28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just"/>
            <a:r>
              <a:rPr lang="ru-RU" sz="2800" dirty="0" smtClean="0">
                <a:latin typeface="Comic Sans MS" pitchFamily="66" charset="0"/>
              </a:rPr>
              <a:t>Твой друг предлагает тебе поступить плохо. </a:t>
            </a:r>
          </a:p>
        </p:txBody>
      </p:sp>
      <p:pic>
        <p:nvPicPr>
          <p:cNvPr id="43012" name="Picture 4" descr="http://doc4web.ru/uploads/files/15/14853/hello_html_582b357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714620"/>
            <a:ext cx="4629150" cy="3162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00" y="642918"/>
            <a:ext cx="76438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800" b="1" dirty="0" smtClean="0">
                <a:ln w="28575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Викторина</a:t>
            </a:r>
            <a:r>
              <a:rPr lang="ru-RU" sz="4800" b="1" kern="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</a:p>
          <a:p>
            <a:pPr lvl="0" algn="ctr">
              <a:defRPr/>
            </a:pPr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«Сказочные герои»</a:t>
            </a:r>
          </a:p>
        </p:txBody>
      </p:sp>
      <p:pic>
        <p:nvPicPr>
          <p:cNvPr id="10242" name="Picture 2" descr="Мафия 57. День второй. Пой, светик, но не тут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786058"/>
            <a:ext cx="3214710" cy="3516089"/>
          </a:xfrm>
          <a:prstGeom prst="rect">
            <a:avLst/>
          </a:prstGeom>
          <a:noFill/>
        </p:spPr>
      </p:pic>
      <p:pic>
        <p:nvPicPr>
          <p:cNvPr id="10244" name="Picture 4" descr="Tom And Jerry Cartoon Network Vide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4071942"/>
            <a:ext cx="1571636" cy="22145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714348" y="785794"/>
            <a:ext cx="8112152" cy="1408113"/>
          </a:xfrm>
        </p:spPr>
        <p:txBody>
          <a:bodyPr/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kern="1200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Собрались однажды четыре музыканта, подружились. Вместе концерты давали, вместе разбойников прогоняли … . Назовите этих друзей - музыкантов.</a:t>
            </a:r>
          </a:p>
        </p:txBody>
      </p:sp>
      <p:pic>
        <p:nvPicPr>
          <p:cNvPr id="10242" name="Picture 2" descr="Зову Образ Лада - Ничего на свете лучше нету - Музыкальный настро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786058"/>
            <a:ext cx="3571900" cy="330400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714356"/>
            <a:ext cx="77153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Comic Sans MS" pitchFamily="66" charset="0"/>
              </a:rPr>
              <a:t>Какая девочка выручила своего друга из ледового плена? Вызывает ли у вас уважение её поступок и почему?</a:t>
            </a:r>
          </a:p>
        </p:txBody>
      </p:sp>
      <p:pic>
        <p:nvPicPr>
          <p:cNvPr id="7170" name="Picture 2" descr="Обои the snow queen, снежная королева, кай, герда картинки на рабочий стол, раздел фильмы - скача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714620"/>
            <a:ext cx="5143536" cy="327943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357166"/>
            <a:ext cx="79296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Comic Sans MS" pitchFamily="66" charset="0"/>
              </a:rPr>
              <a:t>Этот герой произносил : «Я самый больной в мире человек!» Ему дали лекарство, а он в ответ произнёс : «Друг спас жизнь друга!» О ком идёт речь? Какое лекарство дали больному?</a:t>
            </a:r>
          </a:p>
        </p:txBody>
      </p:sp>
      <p:pic>
        <p:nvPicPr>
          <p:cNvPr id="6146" name="Picture 2" descr="Внеклассное мероприятие по литературному чтени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786058"/>
            <a:ext cx="4786306" cy="358973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642918"/>
            <a:ext cx="7429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Comic Sans MS" pitchFamily="66" charset="0"/>
              </a:rPr>
              <a:t>Какие два друга лежали на песке и пели песню о солнышке? Назовите их.</a:t>
            </a:r>
          </a:p>
        </p:txBody>
      </p:sp>
      <p:pic>
        <p:nvPicPr>
          <p:cNvPr id="5122" name="Picture 2" descr="Иллюстрация 9 из 16 для Step Puzzle-160 72008 Львёнок и черепаха Лабиринт - игрушки. Источник: ак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357430"/>
            <a:ext cx="5143536" cy="371778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28596" y="428604"/>
            <a:ext cx="8358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Что такое дружба?</a:t>
            </a:r>
          </a:p>
          <a:p>
            <a:pPr algn="ctr"/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Как </a:t>
            </a:r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вы думаете, нужно ли дружить и почему</a:t>
            </a:r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ru-RU" sz="4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8436" name="Picture 4" descr="Категория Детские футболки, Детские футбол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3071810"/>
            <a:ext cx="3482602" cy="2786082"/>
          </a:xfrm>
          <a:prstGeom prst="rect">
            <a:avLst/>
          </a:prstGeom>
          <a:noFill/>
        </p:spPr>
      </p:pic>
      <p:pic>
        <p:nvPicPr>
          <p:cNvPr id="18438" name="Picture 6" descr="Chudopredki.ru - Ребенок и дети, беременность, роды, родители &quot; Страница 5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857496"/>
            <a:ext cx="2857520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714356"/>
            <a:ext cx="77867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Comic Sans MS" pitchFamily="66" charset="0"/>
              </a:rPr>
              <a:t>У </a:t>
            </a:r>
            <a:r>
              <a:rPr lang="ru-RU" sz="2800" dirty="0" smtClean="0">
                <a:latin typeface="Comic Sans MS" pitchFamily="66" charset="0"/>
              </a:rPr>
              <a:t>девочки </a:t>
            </a:r>
            <a:r>
              <a:rPr lang="ru-RU" sz="2800" dirty="0">
                <a:latin typeface="Comic Sans MS" pitchFamily="66" charset="0"/>
              </a:rPr>
              <a:t>с голубыми волосами было много друзей, но один был рядом всегда. Кто он ?</a:t>
            </a:r>
          </a:p>
        </p:txBody>
      </p:sp>
      <p:pic>
        <p:nvPicPr>
          <p:cNvPr id="4098" name="Picture 2" descr="http://s3.uploads.ru/YkSW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643182"/>
            <a:ext cx="4929192" cy="328612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b="1" kern="1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Собери пословицу</a:t>
            </a: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571472" y="2071678"/>
            <a:ext cx="30718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dirty="0">
                <a:latin typeface="Comic Sans MS" pitchFamily="66" charset="0"/>
              </a:rPr>
              <a:t>2. Не имей </a:t>
            </a:r>
            <a:r>
              <a:rPr lang="ru-RU" sz="2000" dirty="0" smtClean="0">
                <a:latin typeface="Comic Sans MS" pitchFamily="66" charset="0"/>
              </a:rPr>
              <a:t>100 </a:t>
            </a:r>
            <a:r>
              <a:rPr lang="ru-RU" sz="2000" dirty="0">
                <a:latin typeface="Comic Sans MS" pitchFamily="66" charset="0"/>
              </a:rPr>
              <a:t>рублей,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571472" y="3357562"/>
            <a:ext cx="28607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>
                <a:latin typeface="Comic Sans MS" pitchFamily="66" charset="0"/>
              </a:rPr>
              <a:t>4. Старый друг лучше</a:t>
            </a: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785786" y="1357298"/>
            <a:ext cx="24304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>
                <a:latin typeface="Comic Sans MS" pitchFamily="66" charset="0"/>
              </a:rPr>
              <a:t>1.Нет друга- </a:t>
            </a:r>
            <a:r>
              <a:rPr lang="ru-RU" sz="2000" dirty="0" smtClean="0">
                <a:latin typeface="Comic Sans MS" pitchFamily="66" charset="0"/>
              </a:rPr>
              <a:t>ищи,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571472" y="4000504"/>
            <a:ext cx="24545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>
                <a:latin typeface="Comic Sans MS" pitchFamily="66" charset="0"/>
              </a:rPr>
              <a:t>5. Друг познается </a:t>
            </a:r>
          </a:p>
        </p:txBody>
      </p:sp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571472" y="4572008"/>
            <a:ext cx="29594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>
                <a:latin typeface="Comic Sans MS" pitchFamily="66" charset="0"/>
              </a:rPr>
              <a:t>6. Дружба – как стекло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5929322" y="1428736"/>
            <a:ext cx="1670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>
                <a:latin typeface="Comic Sans MS" pitchFamily="66" charset="0"/>
              </a:rPr>
              <a:t>новых двух.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5929322" y="2857496"/>
            <a:ext cx="10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>
                <a:latin typeface="Comic Sans MS" pitchFamily="66" charset="0"/>
              </a:rPr>
              <a:t>в беде.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5929322" y="2143116"/>
            <a:ext cx="25378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>
                <a:latin typeface="Comic Sans MS" pitchFamily="66" charset="0"/>
              </a:rPr>
              <a:t>а имей 100 друзей.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5877721" y="4071942"/>
            <a:ext cx="32662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>
                <a:latin typeface="Comic Sans MS" pitchFamily="66" charset="0"/>
              </a:rPr>
              <a:t>разобьешь – не сложишь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5857884" y="4643446"/>
            <a:ext cx="23455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а нашёл – береги.</a:t>
            </a:r>
            <a:endParaRPr lang="ru-RU" sz="2000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rot="16200000" flipH="1">
            <a:off x="2964645" y="1964521"/>
            <a:ext cx="3214710" cy="2571768"/>
          </a:xfrm>
          <a:prstGeom prst="straightConnector1">
            <a:avLst/>
          </a:prstGeom>
          <a:ln w="12700" cmpd="sng">
            <a:solidFill>
              <a:schemeClr val="tx1"/>
            </a:solidFill>
            <a:bevel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571868" y="2285992"/>
            <a:ext cx="2214578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1472" y="2714620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omic Sans MS" pitchFamily="66" charset="0"/>
              </a:rPr>
              <a:t>3. Один за всех </a:t>
            </a:r>
            <a:r>
              <a:rPr lang="ru-RU" sz="2000" dirty="0" smtClean="0"/>
              <a:t>и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929322" y="3429000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omic Sans MS" pitchFamily="66" charset="0"/>
              </a:rPr>
              <a:t>все за </a:t>
            </a:r>
            <a:r>
              <a:rPr lang="ru-RU" sz="2000" dirty="0" smtClean="0">
                <a:latin typeface="Comic Sans MS" pitchFamily="66" charset="0"/>
              </a:rPr>
              <a:t>одного.</a:t>
            </a:r>
            <a:endParaRPr lang="ru-RU" sz="2000" dirty="0">
              <a:latin typeface="Comic Sans MS" pitchFamily="66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3643306" y="2928934"/>
            <a:ext cx="2214578" cy="71438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9220" idx="3"/>
          </p:cNvCxnSpPr>
          <p:nvPr/>
        </p:nvCxnSpPr>
        <p:spPr>
          <a:xfrm flipV="1">
            <a:off x="3432192" y="1714488"/>
            <a:ext cx="2425692" cy="1843129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3286116" y="3071810"/>
            <a:ext cx="2571768" cy="107157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3643306" y="4286256"/>
            <a:ext cx="2143140" cy="500066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857784"/>
          </a:xfrm>
        </p:spPr>
        <p:txBody>
          <a:bodyPr/>
          <a:lstStyle/>
          <a:p>
            <a:pPr lvl="0"/>
            <a:r>
              <a:rPr lang="ru-RU" sz="2400" kern="1200" dirty="0" smtClean="0">
                <a:latin typeface="Comic Sans MS" pitchFamily="66" charset="0"/>
              </a:rPr>
              <a:t>Помогай другу в беде.</a:t>
            </a:r>
          </a:p>
          <a:p>
            <a:pPr lvl="0"/>
            <a:r>
              <a:rPr lang="ru-RU" sz="2400" kern="1200" dirty="0" smtClean="0">
                <a:latin typeface="Comic Sans MS" pitchFamily="66" charset="0"/>
              </a:rPr>
              <a:t>Умей с другом разделить радость.</a:t>
            </a:r>
          </a:p>
          <a:p>
            <a:pPr lvl="0"/>
            <a:r>
              <a:rPr lang="ru-RU" sz="2400" kern="1200" dirty="0" smtClean="0">
                <a:latin typeface="Comic Sans MS" pitchFamily="66" charset="0"/>
              </a:rPr>
              <a:t>Не смейся над недостатками друга.</a:t>
            </a:r>
          </a:p>
          <a:p>
            <a:pPr lvl="0"/>
            <a:r>
              <a:rPr lang="ru-RU" sz="2400" kern="1200" dirty="0" smtClean="0">
                <a:latin typeface="Comic Sans MS" pitchFamily="66" charset="0"/>
              </a:rPr>
              <a:t>Останови друга, если он делает что-то плохое.</a:t>
            </a:r>
          </a:p>
          <a:p>
            <a:pPr lvl="0"/>
            <a:r>
              <a:rPr lang="ru-RU" sz="2400" kern="1200" dirty="0" smtClean="0">
                <a:latin typeface="Comic Sans MS" pitchFamily="66" charset="0"/>
              </a:rPr>
              <a:t>Умей принять помощь, совет, не обижайся на критику.</a:t>
            </a:r>
          </a:p>
          <a:p>
            <a:pPr lvl="0"/>
            <a:r>
              <a:rPr lang="ru-RU" sz="2400" kern="1200" dirty="0" smtClean="0">
                <a:latin typeface="Comic Sans MS" pitchFamily="66" charset="0"/>
              </a:rPr>
              <a:t>Не обманывай друга.</a:t>
            </a:r>
          </a:p>
          <a:p>
            <a:pPr lvl="0"/>
            <a:r>
              <a:rPr lang="ru-RU" sz="2400" kern="1200" dirty="0" smtClean="0">
                <a:latin typeface="Comic Sans MS" pitchFamily="66" charset="0"/>
              </a:rPr>
              <a:t>Умей признать свои ошибки, помириться с другом.</a:t>
            </a:r>
          </a:p>
          <a:p>
            <a:pPr lvl="0"/>
            <a:r>
              <a:rPr lang="ru-RU" sz="2400" kern="1200" dirty="0" smtClean="0">
                <a:latin typeface="Comic Sans MS" pitchFamily="66" charset="0"/>
              </a:rPr>
              <a:t>Не предавай своего друга.</a:t>
            </a:r>
          </a:p>
          <a:p>
            <a:pPr lvl="0"/>
            <a:r>
              <a:rPr lang="ru-RU" sz="2400" kern="1200" dirty="0" smtClean="0">
                <a:latin typeface="Comic Sans MS" pitchFamily="66" charset="0"/>
              </a:rPr>
              <a:t>Относись к своему другу так, как тебе хотелось бы, чтобы относились к тебе.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357166"/>
            <a:ext cx="8143932" cy="1000108"/>
          </a:xfrm>
        </p:spPr>
        <p:txBody>
          <a:bodyPr/>
          <a:lstStyle/>
          <a:p>
            <a:pPr eaLnBrk="1" hangingPunct="1"/>
            <a:r>
              <a:rPr lang="ru-RU" sz="4800" b="1" kern="1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Законы дружбы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12509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962174"/>
            <a:ext cx="58483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AutoShape 8"/>
          <p:cNvSpPr>
            <a:spLocks noChangeArrowheads="1"/>
          </p:cNvSpPr>
          <p:nvPr/>
        </p:nvSpPr>
        <p:spPr bwMode="auto">
          <a:xfrm>
            <a:off x="5292725" y="476250"/>
            <a:ext cx="3851275" cy="1657350"/>
          </a:xfrm>
          <a:prstGeom prst="cloudCallout">
            <a:avLst>
              <a:gd name="adj1" fmla="val -44394"/>
              <a:gd name="adj2" fmla="val 5239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 b="1" dirty="0">
                <a:latin typeface="Comic Sans MS" pitchFamily="66" charset="0"/>
              </a:rPr>
              <a:t>Ребята,</a:t>
            </a:r>
          </a:p>
          <a:p>
            <a:pPr algn="ctr"/>
            <a:r>
              <a:rPr lang="ru-RU" sz="2400" b="1" dirty="0">
                <a:latin typeface="Comic Sans MS" pitchFamily="66" charset="0"/>
              </a:rPr>
              <a:t>давайте жить</a:t>
            </a:r>
          </a:p>
          <a:p>
            <a:pPr algn="ctr"/>
            <a:r>
              <a:rPr lang="ru-RU" sz="2400" b="1" dirty="0">
                <a:latin typeface="Comic Sans MS" pitchFamily="66" charset="0"/>
              </a:rPr>
              <a:t>дружно!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2844" y="714356"/>
            <a:ext cx="87154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Дружба</a:t>
            </a:r>
            <a:r>
              <a:rPr lang="ru-RU" sz="2800" dirty="0" smtClean="0">
                <a:latin typeface="Comic Sans MS" pitchFamily="66" charset="0"/>
              </a:rPr>
              <a:t> - это близкие отношения, основанные на взаимном доверии, привязанности, общих интересов.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5500694" y="2285992"/>
            <a:ext cx="32305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/>
              <a:t>(из словаря С.И.Ожегова)</a:t>
            </a:r>
          </a:p>
          <a:p>
            <a:endParaRPr lang="ru-RU" dirty="0"/>
          </a:p>
        </p:txBody>
      </p:sp>
      <p:pic>
        <p:nvPicPr>
          <p:cNvPr id="27650" name="Picture 2" descr="Персональный сайт учителя - Словари и энциклопед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071810"/>
            <a:ext cx="1928826" cy="2893239"/>
          </a:xfrm>
          <a:prstGeom prst="rect">
            <a:avLst/>
          </a:prstGeom>
          <a:noFill/>
        </p:spPr>
      </p:pic>
      <p:pic>
        <p:nvPicPr>
          <p:cNvPr id="27652" name="Picture 4" descr="Иллюстрация 3 из 12 для Толковый словарь русского языка - Сергей Ожегов Лабиринт - книг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3143248"/>
            <a:ext cx="1928826" cy="2726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1472" y="500042"/>
            <a:ext cx="8143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Друг</a:t>
            </a:r>
            <a:r>
              <a:rPr lang="ru-RU" sz="2800" dirty="0" smtClean="0">
                <a:latin typeface="Comic Sans MS" pitchFamily="66" charset="0"/>
              </a:rPr>
              <a:t> – это человек, который связан с кем-нибудь дружбой.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15008" y="1785926"/>
            <a:ext cx="3109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(из словаря С.И.Ожегова)</a:t>
            </a:r>
            <a:endParaRPr lang="ru-RU" b="1" dirty="0"/>
          </a:p>
        </p:txBody>
      </p:sp>
      <p:pic>
        <p:nvPicPr>
          <p:cNvPr id="38914" name="Picture 2" descr="Какой сказочный герой вам больше других нравился в детстве? / сказочные герои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500306"/>
            <a:ext cx="5072098" cy="3804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чебурашка: новости - Telegraf.b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571744"/>
            <a:ext cx="3034623" cy="228601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0034" y="928670"/>
            <a:ext cx="8429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Comic Sans MS" pitchFamily="66" charset="0"/>
              </a:rPr>
              <a:t>Произносишь слово 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«дружба» </a:t>
            </a:r>
            <a:r>
              <a:rPr lang="ru-RU" sz="2800" dirty="0" smtClean="0">
                <a:latin typeface="Comic Sans MS" pitchFamily="66" charset="0"/>
              </a:rPr>
              <a:t>и вспоминаешь весёлых героев мультфильмов:</a:t>
            </a:r>
          </a:p>
        </p:txBody>
      </p:sp>
      <p:pic>
        <p:nvPicPr>
          <p:cNvPr id="9" name="Picture 4" descr="Категория Детские футболки, Детские футбол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500438"/>
            <a:ext cx="3482602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9512" y="2492896"/>
            <a:ext cx="896448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</a:rPr>
              <a:t>Друг</a:t>
            </a:r>
            <a:r>
              <a:rPr lang="ru-RU" sz="3600" dirty="0" smtClean="0">
                <a:latin typeface="Comic Sans MS" pitchFamily="66" charset="0"/>
              </a:rPr>
              <a:t> </a:t>
            </a:r>
            <a:r>
              <a:rPr lang="ru-RU" sz="2800" dirty="0" smtClean="0">
                <a:latin typeface="Comic Sans MS" pitchFamily="66" charset="0"/>
              </a:rPr>
              <a:t>– это человек с которым тебе интересно играть в снежки, читать новую книгу или посекретничать.</a:t>
            </a:r>
          </a:p>
        </p:txBody>
      </p:sp>
      <p:pic>
        <p:nvPicPr>
          <p:cNvPr id="24578" name="Picture 2" descr="Хочу играть в снежки Мое желание (mywish) - Откройте для себя удивительные вещи, которые хотели бы получить, делитель с друзьям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388898" cy="1931671"/>
          </a:xfrm>
          <a:prstGeom prst="rect">
            <a:avLst/>
          </a:prstGeom>
          <a:noFill/>
        </p:spPr>
      </p:pic>
      <p:pic>
        <p:nvPicPr>
          <p:cNvPr id="24580" name="Picture 4" descr="Дети секретничают; фото 1971019, фотограф Гладских Татьяна. Фотобанк Лори - Продажа фотографий, иллюстраций и изображений, виде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0"/>
            <a:ext cx="2700331" cy="2232558"/>
          </a:xfrm>
          <a:prstGeom prst="rect">
            <a:avLst/>
          </a:prstGeom>
          <a:noFill/>
        </p:spPr>
      </p:pic>
      <p:pic>
        <p:nvPicPr>
          <p:cNvPr id="24582" name="Picture 6" descr="Домашнее воспитание - Дистанционный Образовательный Портал &quot;Продлёнка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34128" y="0"/>
            <a:ext cx="2909872" cy="216317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339752" y="4077072"/>
            <a:ext cx="6804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Comic Sans MS" pitchFamily="66" charset="0"/>
              </a:rPr>
              <a:t>А может ли мама быть тебе другом? А бабушка? </a:t>
            </a:r>
          </a:p>
          <a:p>
            <a:pPr algn="just"/>
            <a:r>
              <a:rPr lang="ru-RU" sz="2800" dirty="0" smtClean="0">
                <a:latin typeface="Comic Sans MS" pitchFamily="66" charset="0"/>
              </a:rPr>
              <a:t>Кого ты ещё считаешь своим другом?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5805264"/>
            <a:ext cx="6804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Comic Sans MS" pitchFamily="66" charset="0"/>
              </a:rPr>
              <a:t>Расскажи о своём лучшем друге.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596" y="0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28575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Игра</a:t>
            </a:r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«Кто с кем дружит?»</a:t>
            </a:r>
          </a:p>
        </p:txBody>
      </p:sp>
      <p:pic>
        <p:nvPicPr>
          <p:cNvPr id="41986" name="Picture 2" descr="http://img-fotki.yandex.ru/get/9558/16969765.1b2/0_87746_3a472b27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57298"/>
            <a:ext cx="785818" cy="1646673"/>
          </a:xfrm>
          <a:prstGeom prst="rect">
            <a:avLst/>
          </a:prstGeom>
          <a:noFill/>
        </p:spPr>
      </p:pic>
      <p:pic>
        <p:nvPicPr>
          <p:cNvPr id="13" name="Picture 6" descr="Картинки на прозрачном фоне - мультперсонаж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857628"/>
            <a:ext cx="1064317" cy="1446083"/>
          </a:xfrm>
          <a:prstGeom prst="rect">
            <a:avLst/>
          </a:prstGeom>
          <a:noFill/>
        </p:spPr>
      </p:pic>
      <p:pic>
        <p:nvPicPr>
          <p:cNvPr id="41992" name="Picture 8" descr="http://img-fotki.yandex.ru/get/6713/16969765.1b4/0_87a0d_d32a9a26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5143512"/>
            <a:ext cx="1071570" cy="1531920"/>
          </a:xfrm>
          <a:prstGeom prst="rect">
            <a:avLst/>
          </a:prstGeom>
          <a:noFill/>
        </p:spPr>
      </p:pic>
      <p:pic>
        <p:nvPicPr>
          <p:cNvPr id="15" name="Picture 16" descr="http://img-fotki.yandex.ru/get/9765/16969765.229/0_8f560_3cd53bd5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4929198"/>
            <a:ext cx="857256" cy="1673788"/>
          </a:xfrm>
          <a:prstGeom prst="rect">
            <a:avLst/>
          </a:prstGeom>
          <a:noFill/>
        </p:spPr>
      </p:pic>
      <p:pic>
        <p:nvPicPr>
          <p:cNvPr id="41994" name="Picture 10" descr="http://img-fotki.yandex.ru/get/6827/16969765.24b/0_942a8_d78dd1c0_or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1643050"/>
            <a:ext cx="820065" cy="1285884"/>
          </a:xfrm>
          <a:prstGeom prst="rect">
            <a:avLst/>
          </a:prstGeom>
          <a:noFill/>
        </p:spPr>
      </p:pic>
      <p:pic>
        <p:nvPicPr>
          <p:cNvPr id="41998" name="Picture 14" descr="http://images.vfl.ru/ii/1367821238/9e27aec4/2285551_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3357562"/>
            <a:ext cx="642942" cy="1347651"/>
          </a:xfrm>
          <a:prstGeom prst="rect">
            <a:avLst/>
          </a:prstGeom>
          <a:noFill/>
        </p:spPr>
      </p:pic>
      <p:pic>
        <p:nvPicPr>
          <p:cNvPr id="42000" name="Picture 16" descr="мышка &quot; Портал графики и дизайна: векторный и растровый клипарт, уроки, фоторамки, шаблоны для Фотошоп скачать бесплатно на HAM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29520" y="2357430"/>
            <a:ext cx="1511873" cy="1500198"/>
          </a:xfrm>
          <a:prstGeom prst="rect">
            <a:avLst/>
          </a:prstGeom>
          <a:noFill/>
        </p:spPr>
      </p:pic>
      <p:pic>
        <p:nvPicPr>
          <p:cNvPr id="42002" name="Picture 18" descr="http://img0.liveinternet.ru/images/attach/b/4/104/256/104256806_otr01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00232" y="2357430"/>
            <a:ext cx="799206" cy="1428760"/>
          </a:xfrm>
          <a:prstGeom prst="rect">
            <a:avLst/>
          </a:prstGeom>
          <a:noFill/>
        </p:spPr>
      </p:pic>
      <p:pic>
        <p:nvPicPr>
          <p:cNvPr id="42004" name="Picture 20" descr="Персонажи из мультика &quot;Приключения кота Леопольда&quot; - 18 Июля 2011 - Персонажи мультфильмов и сказок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86710" y="3929066"/>
            <a:ext cx="1143008" cy="1370924"/>
          </a:xfrm>
          <a:prstGeom prst="rect">
            <a:avLst/>
          </a:prstGeom>
          <a:noFill/>
        </p:spPr>
      </p:pic>
      <p:pic>
        <p:nvPicPr>
          <p:cNvPr id="22" name="Picture 20" descr="http://img-fotki.yandex.ru/get/6804/16969765.23b/0_91102_9cb06158_orig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0490785">
            <a:off x="6874405" y="4621524"/>
            <a:ext cx="951593" cy="1159412"/>
          </a:xfrm>
          <a:prstGeom prst="rect">
            <a:avLst/>
          </a:prstGeom>
          <a:noFill/>
        </p:spPr>
      </p:pic>
      <p:pic>
        <p:nvPicPr>
          <p:cNvPr id="42006" name="Picture 22" descr="http://img-fotki.yandex.ru/get/9152/16969765.1b2/0_87740_89bd14b4_M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0034" y="3286124"/>
            <a:ext cx="980130" cy="1000132"/>
          </a:xfrm>
          <a:prstGeom prst="rect">
            <a:avLst/>
          </a:prstGeom>
          <a:noFill/>
        </p:spPr>
      </p:pic>
      <p:pic>
        <p:nvPicPr>
          <p:cNvPr id="42008" name="Picture 24" descr="http://s4.pic4you.ru/y2014/06-16/24687/4450331-thumb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15272" y="5572140"/>
            <a:ext cx="1164724" cy="1071546"/>
          </a:xfrm>
          <a:prstGeom prst="rect">
            <a:avLst/>
          </a:prstGeom>
          <a:noFill/>
        </p:spPr>
      </p:pic>
      <p:pic>
        <p:nvPicPr>
          <p:cNvPr id="42010" name="Picture 26" descr="http://img-fotki.yandex.ru/get/9164/16969765.1b5/0_87ada_e16d7947_M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58148" y="928670"/>
            <a:ext cx="1071570" cy="1168985"/>
          </a:xfrm>
          <a:prstGeom prst="rect">
            <a:avLst/>
          </a:prstGeom>
          <a:noFill/>
        </p:spPr>
      </p:pic>
      <p:pic>
        <p:nvPicPr>
          <p:cNvPr id="42012" name="Picture 28" descr="http://psdmania.ru/uploads/posts/2011-05/1306376630_1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928794" y="857232"/>
            <a:ext cx="1263981" cy="1000132"/>
          </a:xfrm>
          <a:prstGeom prst="rect">
            <a:avLst/>
          </a:prstGeom>
          <a:noFill/>
        </p:spPr>
      </p:pic>
      <p:pic>
        <p:nvPicPr>
          <p:cNvPr id="21506" name="Picture 2" descr="Картинки на прозрачном фоне - мультперсонажи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786446" y="642918"/>
            <a:ext cx="1233734" cy="1304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596" y="0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28575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Игра</a:t>
            </a:r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«Кто с кем дружит?»</a:t>
            </a:r>
          </a:p>
        </p:txBody>
      </p:sp>
      <p:pic>
        <p:nvPicPr>
          <p:cNvPr id="8" name="Picture 2" descr="http://img-fotki.yandex.ru/get/9558/16969765.1b2/0_87746_3a472b27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285860"/>
            <a:ext cx="785818" cy="1646673"/>
          </a:xfrm>
          <a:prstGeom prst="rect">
            <a:avLst/>
          </a:prstGeom>
          <a:noFill/>
        </p:spPr>
      </p:pic>
      <p:pic>
        <p:nvPicPr>
          <p:cNvPr id="9" name="Picture 6" descr="Картинки на прозрачном фоне - мультперсонаж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214686"/>
            <a:ext cx="1064317" cy="1446083"/>
          </a:xfrm>
          <a:prstGeom prst="rect">
            <a:avLst/>
          </a:prstGeom>
          <a:noFill/>
        </p:spPr>
      </p:pic>
      <p:pic>
        <p:nvPicPr>
          <p:cNvPr id="10" name="Picture 8" descr="http://img-fotki.yandex.ru/get/6713/16969765.1b4/0_87a0d_d32a9a26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4786322"/>
            <a:ext cx="1071570" cy="1531920"/>
          </a:xfrm>
          <a:prstGeom prst="rect">
            <a:avLst/>
          </a:prstGeom>
          <a:noFill/>
        </p:spPr>
      </p:pic>
      <p:pic>
        <p:nvPicPr>
          <p:cNvPr id="11" name="Picture 16" descr="http://img-fotki.yandex.ru/get/9765/16969765.229/0_8f560_3cd53bd5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6710" y="3071810"/>
            <a:ext cx="857256" cy="1673788"/>
          </a:xfrm>
          <a:prstGeom prst="rect">
            <a:avLst/>
          </a:prstGeom>
          <a:noFill/>
        </p:spPr>
      </p:pic>
      <p:pic>
        <p:nvPicPr>
          <p:cNvPr id="12" name="Picture 18" descr="http://img0.liveinternet.ru/images/attach/b/4/104/256/104256806_otr01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1000108"/>
            <a:ext cx="1156396" cy="2067317"/>
          </a:xfrm>
          <a:prstGeom prst="rect">
            <a:avLst/>
          </a:prstGeom>
          <a:noFill/>
        </p:spPr>
      </p:pic>
      <p:pic>
        <p:nvPicPr>
          <p:cNvPr id="13" name="Picture 22" descr="http://img-fotki.yandex.ru/get/9152/16969765.1b2/0_87740_89bd14b4_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3571876"/>
            <a:ext cx="980130" cy="1000132"/>
          </a:xfrm>
          <a:prstGeom prst="rect">
            <a:avLst/>
          </a:prstGeom>
          <a:noFill/>
        </p:spPr>
      </p:pic>
      <p:pic>
        <p:nvPicPr>
          <p:cNvPr id="14" name="Picture 28" descr="http://psdmania.ru/uploads/posts/2011-05/1306376630_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1785926"/>
            <a:ext cx="1263981" cy="1000132"/>
          </a:xfrm>
          <a:prstGeom prst="rect">
            <a:avLst/>
          </a:prstGeom>
          <a:noFill/>
        </p:spPr>
      </p:pic>
      <p:pic>
        <p:nvPicPr>
          <p:cNvPr id="15" name="Picture 10" descr="http://img-fotki.yandex.ru/get/6827/16969765.24b/0_942a8_d78dd1c0_ori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7554" y="5143512"/>
            <a:ext cx="820065" cy="1285884"/>
          </a:xfrm>
          <a:prstGeom prst="rect">
            <a:avLst/>
          </a:prstGeom>
          <a:noFill/>
        </p:spPr>
      </p:pic>
      <p:pic>
        <p:nvPicPr>
          <p:cNvPr id="16" name="Picture 14" descr="http://images.vfl.ru/ii/1367821238/9e27aec4/2285551_m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14480" y="1500174"/>
            <a:ext cx="642942" cy="1347651"/>
          </a:xfrm>
          <a:prstGeom prst="rect">
            <a:avLst/>
          </a:prstGeom>
          <a:noFill/>
        </p:spPr>
      </p:pic>
      <p:pic>
        <p:nvPicPr>
          <p:cNvPr id="17" name="Picture 16" descr="мышка &quot; Портал графики и дизайна: векторный и растровый клипарт, уроки, фоторамки, шаблоны для Фотошоп скачать бесплатно на HAM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71934" y="3143248"/>
            <a:ext cx="1511873" cy="1500198"/>
          </a:xfrm>
          <a:prstGeom prst="rect">
            <a:avLst/>
          </a:prstGeom>
          <a:noFill/>
        </p:spPr>
      </p:pic>
      <p:pic>
        <p:nvPicPr>
          <p:cNvPr id="18" name="Picture 20" descr="Персонажи из мультика &quot;Приключения кота Леопольда&quot; - 18 Июля 2011 - Персонажи мультфильмов и сказок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15206" y="1428736"/>
            <a:ext cx="1143008" cy="1370924"/>
          </a:xfrm>
          <a:prstGeom prst="rect">
            <a:avLst/>
          </a:prstGeom>
          <a:noFill/>
        </p:spPr>
      </p:pic>
      <p:pic>
        <p:nvPicPr>
          <p:cNvPr id="19" name="Picture 20" descr="http://img-fotki.yandex.ru/get/6804/16969765.23b/0_91102_9cb06158_orig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00562" y="1571612"/>
            <a:ext cx="951593" cy="1159412"/>
          </a:xfrm>
          <a:prstGeom prst="rect">
            <a:avLst/>
          </a:prstGeom>
          <a:noFill/>
        </p:spPr>
      </p:pic>
      <p:pic>
        <p:nvPicPr>
          <p:cNvPr id="20" name="Picture 26" descr="http://img-fotki.yandex.ru/get/9164/16969765.1b5/0_87ada_e16d7947_M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00760" y="5214950"/>
            <a:ext cx="1071570" cy="1168985"/>
          </a:xfrm>
          <a:prstGeom prst="rect">
            <a:avLst/>
          </a:prstGeom>
          <a:noFill/>
        </p:spPr>
      </p:pic>
      <p:pic>
        <p:nvPicPr>
          <p:cNvPr id="21" name="Picture 2" descr="Картинки на прозрачном фоне - мультперсонажи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500826" y="3357562"/>
            <a:ext cx="1233734" cy="1304159"/>
          </a:xfrm>
          <a:prstGeom prst="rect">
            <a:avLst/>
          </a:prstGeom>
          <a:noFill/>
        </p:spPr>
      </p:pic>
      <p:pic>
        <p:nvPicPr>
          <p:cNvPr id="22" name="Picture 24" descr="http://s4.pic4you.ru/y2014/06-16/24687/4450331-thumb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571604" y="3571876"/>
            <a:ext cx="1164724" cy="10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959782" y="714356"/>
            <a:ext cx="72878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«Как бы я поступил?»</a:t>
            </a:r>
          </a:p>
        </p:txBody>
      </p:sp>
      <p:pic>
        <p:nvPicPr>
          <p:cNvPr id="44037" name="Picture 5" descr="Какой кот тебе товарищ (тест) - Женский форум НАТАЛ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643182"/>
            <a:ext cx="4857750" cy="3238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2180</TotalTime>
  <Words>467</Words>
  <Application>Microsoft Office PowerPoint</Application>
  <PresentationFormat>Экран (4:3)</PresentationFormat>
  <Paragraphs>67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Собрались однажды четыре музыканта, подружились. Вместе концерты давали, вместе разбойников прогоняли … . Назовите этих друзей - музыкантов.</vt:lpstr>
      <vt:lpstr>Слайд 17</vt:lpstr>
      <vt:lpstr>Слайд 18</vt:lpstr>
      <vt:lpstr>Слайд 19</vt:lpstr>
      <vt:lpstr>Слайд 20</vt:lpstr>
      <vt:lpstr>Собери пословицу</vt:lpstr>
      <vt:lpstr>Законы дружбы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zxc</cp:lastModifiedBy>
  <cp:revision>160</cp:revision>
  <dcterms:created xsi:type="dcterms:W3CDTF">2010-04-02T10:00:05Z</dcterms:created>
  <dcterms:modified xsi:type="dcterms:W3CDTF">2020-04-23T07:14:44Z</dcterms:modified>
</cp:coreProperties>
</file>